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4" d="100"/>
          <a:sy n="84" d="100"/>
        </p:scale>
        <p:origin x="129" y="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3/19/2019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2051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0410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3/19/2019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8899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3/19/2019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14932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3/19/2019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3520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85352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19859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1266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3/19/2019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02077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9958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3/19/2019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29707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6321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226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08786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05086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41970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71053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3/19/2019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66346055"/>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Equity Scan:</a:t>
            </a:r>
            <a:br>
              <a:rPr lang="en-US" dirty="0" smtClean="0"/>
            </a:br>
            <a:r>
              <a:rPr lang="en-US" dirty="0" smtClean="0"/>
              <a:t>Theory of Change and Action Planning Session</a:t>
            </a:r>
            <a:endParaRPr lang="en-US" dirty="0"/>
          </a:p>
        </p:txBody>
      </p:sp>
      <p:sp>
        <p:nvSpPr>
          <p:cNvPr id="3" name="Subtitle 2"/>
          <p:cNvSpPr>
            <a:spLocks noGrp="1"/>
          </p:cNvSpPr>
          <p:nvPr>
            <p:ph type="subTitle" idx="1"/>
          </p:nvPr>
        </p:nvSpPr>
        <p:spPr>
          <a:xfrm>
            <a:off x="1371600" y="3992419"/>
            <a:ext cx="9448800" cy="685800"/>
          </a:xfrm>
        </p:spPr>
        <p:txBody>
          <a:bodyPr>
            <a:normAutofit/>
          </a:bodyPr>
          <a:lstStyle/>
          <a:p>
            <a:r>
              <a:rPr lang="en-US" sz="3200" dirty="0" smtClean="0"/>
              <a:t>LDSS</a:t>
            </a:r>
            <a:r>
              <a:rPr lang="en-US" sz="3200" dirty="0" smtClean="0"/>
              <a:t> </a:t>
            </a:r>
            <a:r>
              <a:rPr lang="en-US" sz="3200" dirty="0" smtClean="0"/>
              <a:t>Family of Schools – March </a:t>
            </a:r>
            <a:r>
              <a:rPr lang="en-US" sz="3200" dirty="0" smtClean="0"/>
              <a:t>19, </a:t>
            </a:r>
            <a:r>
              <a:rPr lang="en-US" sz="3200" dirty="0" smtClean="0"/>
              <a:t>2019</a:t>
            </a:r>
            <a:endParaRPr lang="en-US" sz="3200" dirty="0"/>
          </a:p>
        </p:txBody>
      </p:sp>
    </p:spTree>
    <p:extLst>
      <p:ext uri="{BB962C8B-B14F-4D97-AF65-F5344CB8AC3E}">
        <p14:creationId xmlns:p14="http://schemas.microsoft.com/office/powerpoint/2010/main" val="88059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2149"/>
          <a:stretch/>
        </p:blipFill>
        <p:spPr>
          <a:xfrm>
            <a:off x="0" y="293716"/>
            <a:ext cx="12192000" cy="2018198"/>
          </a:xfrm>
          <a:prstGeom prst="rect">
            <a:avLst/>
          </a:prstGeom>
        </p:spPr>
      </p:pic>
      <p:sp>
        <p:nvSpPr>
          <p:cNvPr id="4" name="TextBox 3"/>
          <p:cNvSpPr txBox="1"/>
          <p:nvPr/>
        </p:nvSpPr>
        <p:spPr>
          <a:xfrm>
            <a:off x="1" y="2166850"/>
            <a:ext cx="12192000" cy="5940088"/>
          </a:xfrm>
          <a:prstGeom prst="rect">
            <a:avLst/>
          </a:prstGeom>
          <a:noFill/>
        </p:spPr>
        <p:txBody>
          <a:bodyPr wrap="square" rtlCol="0">
            <a:spAutoFit/>
          </a:bodyPr>
          <a:lstStyle/>
          <a:p>
            <a:pPr marL="285750" indent="-285750" fontAlgn="t">
              <a:buFont typeface="Arial" panose="020B0604020202020204" pitchFamily="34" charset="0"/>
              <a:buChar char="•"/>
            </a:pPr>
            <a:r>
              <a:rPr lang="en-US" sz="1400" dirty="0"/>
              <a:t>Appears representative </a:t>
            </a:r>
          </a:p>
          <a:p>
            <a:pPr marL="285750" indent="-285750" fontAlgn="t">
              <a:buFont typeface="Arial" panose="020B0604020202020204" pitchFamily="34" charset="0"/>
              <a:buChar char="•"/>
            </a:pPr>
            <a:r>
              <a:rPr lang="en-US" sz="1400" dirty="0"/>
              <a:t>The common theme seemed to be lack of communication </a:t>
            </a:r>
          </a:p>
          <a:p>
            <a:pPr marL="285750" indent="-285750">
              <a:buFont typeface="Arial" panose="020B0604020202020204" pitchFamily="34" charset="0"/>
              <a:buChar char="•"/>
            </a:pPr>
            <a:r>
              <a:rPr lang="en-US" sz="1400" dirty="0"/>
              <a:t>I think after reading the feedback from the LDSS Family of Schools session; there is a lot of work needing to be done in terms of equity for indigenous learners in the schools, as well the relationship between schools and parents, and bands and parents. There still needs to be work in incorporating indigenous values and teachings into the mainstream school. </a:t>
            </a:r>
            <a:endParaRPr lang="en-US" sz="1400" dirty="0" smtClean="0"/>
          </a:p>
          <a:p>
            <a:pPr marL="285750" indent="-285750" fontAlgn="t">
              <a:buFont typeface="Arial" panose="020B0604020202020204" pitchFamily="34" charset="0"/>
              <a:buChar char="•"/>
            </a:pPr>
            <a:r>
              <a:rPr lang="en-US" sz="1400" dirty="0" smtClean="0"/>
              <a:t>It's </a:t>
            </a:r>
            <a:r>
              <a:rPr lang="en-US" sz="1400" dirty="0"/>
              <a:t>interesting to read about other's perspectives. I definitely think educating the educators is a wonderful idea as we all have so much more to learn here. Everyone needs to be on the same page and clearly we aren't. </a:t>
            </a:r>
            <a:endParaRPr lang="en-US" sz="1400" dirty="0"/>
          </a:p>
          <a:p>
            <a:pPr marL="285750" indent="-285750" fontAlgn="t">
              <a:buFont typeface="Arial" panose="020B0604020202020204" pitchFamily="34" charset="0"/>
              <a:buChar char="•"/>
            </a:pPr>
            <a:r>
              <a:rPr lang="en-US" sz="1400" dirty="0"/>
              <a:t>S</a:t>
            </a:r>
            <a:r>
              <a:rPr lang="en-US" sz="1400" dirty="0" smtClean="0"/>
              <a:t>ome </a:t>
            </a:r>
            <a:r>
              <a:rPr lang="en-US" sz="1400" dirty="0"/>
              <a:t>great thoughts. </a:t>
            </a:r>
            <a:endParaRPr lang="en-US" sz="1400" dirty="0"/>
          </a:p>
          <a:p>
            <a:pPr marL="285750" indent="-285750" fontAlgn="t">
              <a:buFont typeface="Arial" panose="020B0604020202020204" pitchFamily="34" charset="0"/>
              <a:buChar char="•"/>
            </a:pPr>
            <a:r>
              <a:rPr lang="en-US" sz="1400" dirty="0" smtClean="0"/>
              <a:t>I </a:t>
            </a:r>
            <a:r>
              <a:rPr lang="en-US" sz="1400" dirty="0"/>
              <a:t>read through and see a lot of concerns from either the parents and the Band reps(Education coordinators</a:t>
            </a:r>
            <a:r>
              <a:rPr lang="en-US" sz="1400" dirty="0" smtClean="0"/>
              <a:t>).</a:t>
            </a:r>
          </a:p>
          <a:p>
            <a:pPr marL="285750" indent="-285750" fontAlgn="t">
              <a:buFont typeface="Arial" panose="020B0604020202020204" pitchFamily="34" charset="0"/>
              <a:buChar char="•"/>
            </a:pPr>
            <a:r>
              <a:rPr lang="en-US" sz="1400" dirty="0"/>
              <a:t>Responses were pretty precise. </a:t>
            </a:r>
            <a:endParaRPr lang="en-US" sz="1400" dirty="0" smtClean="0"/>
          </a:p>
          <a:p>
            <a:pPr marL="285750" indent="-285750" fontAlgn="t">
              <a:buFont typeface="Arial" panose="020B0604020202020204" pitchFamily="34" charset="0"/>
              <a:buChar char="•"/>
            </a:pPr>
            <a:r>
              <a:rPr lang="en-US" sz="1400" dirty="0"/>
              <a:t>How it would be taken into the next steps and the on going support for it </a:t>
            </a:r>
          </a:p>
          <a:p>
            <a:pPr marL="285750" indent="-285750" fontAlgn="t">
              <a:buFont typeface="Arial" panose="020B0604020202020204" pitchFamily="34" charset="0"/>
              <a:buChar char="•"/>
            </a:pPr>
            <a:r>
              <a:rPr lang="en-US" sz="1400" dirty="0" smtClean="0"/>
              <a:t>Looks </a:t>
            </a:r>
            <a:r>
              <a:rPr lang="en-US" sz="1400" dirty="0"/>
              <a:t>good. Nice to get feedback from a variety of stake holders. </a:t>
            </a:r>
          </a:p>
          <a:p>
            <a:pPr marL="285750" indent="-285750" fontAlgn="t">
              <a:buFont typeface="Arial" panose="020B0604020202020204" pitchFamily="34" charset="0"/>
              <a:buChar char="•"/>
            </a:pPr>
            <a:r>
              <a:rPr lang="en-US" sz="1400" dirty="0"/>
              <a:t>T</a:t>
            </a:r>
            <a:r>
              <a:rPr lang="en-US" sz="1400" dirty="0" smtClean="0"/>
              <a:t>here </a:t>
            </a:r>
            <a:r>
              <a:rPr lang="en-US" sz="1400" dirty="0"/>
              <a:t>are good ideas </a:t>
            </a:r>
            <a:endParaRPr lang="en-US" sz="1400" dirty="0" smtClean="0"/>
          </a:p>
          <a:p>
            <a:pPr marL="285750" indent="-285750" fontAlgn="t">
              <a:buFont typeface="Arial" panose="020B0604020202020204" pitchFamily="34" charset="0"/>
              <a:buChar char="•"/>
            </a:pPr>
            <a:r>
              <a:rPr lang="en-US" sz="1400" dirty="0"/>
              <a:t>Still a long way to go. Initial steps are being taken. More cooperation and feedback required between different </a:t>
            </a:r>
            <a:r>
              <a:rPr lang="en-US" sz="1400" dirty="0" smtClean="0"/>
              <a:t>groups/partners.</a:t>
            </a:r>
          </a:p>
          <a:p>
            <a:pPr marL="285750" indent="-285750" fontAlgn="t">
              <a:buFont typeface="Arial" panose="020B0604020202020204" pitchFamily="34" charset="0"/>
              <a:buChar char="•"/>
            </a:pPr>
            <a:r>
              <a:rPr lang="en-US" sz="1400" dirty="0" smtClean="0"/>
              <a:t>Overall</a:t>
            </a:r>
            <a:r>
              <a:rPr lang="en-US" sz="1400" dirty="0"/>
              <a:t>, the feedback tells us that we have some work to do, especially with policy and governance. It was apparent, though, that some of the stakeholders are not aware of the positive measures that are being taken in the Learning Environment and Pedagogical Core domains. </a:t>
            </a:r>
          </a:p>
          <a:p>
            <a:pPr marL="285750" indent="-285750" fontAlgn="t">
              <a:buFont typeface="Arial" panose="020B0604020202020204" pitchFamily="34" charset="0"/>
              <a:buChar char="•"/>
            </a:pPr>
            <a:r>
              <a:rPr lang="en-US" sz="1400" dirty="0"/>
              <a:t>We have a lot of work to </a:t>
            </a:r>
            <a:r>
              <a:rPr lang="en-US" sz="1400" dirty="0" smtClean="0"/>
              <a:t>do.</a:t>
            </a:r>
          </a:p>
          <a:p>
            <a:pPr marL="285750" indent="-285750" fontAlgn="t">
              <a:buFont typeface="Arial" panose="020B0604020202020204" pitchFamily="34" charset="0"/>
              <a:buChar char="•"/>
            </a:pPr>
            <a:r>
              <a:rPr lang="en-US" sz="1400" dirty="0"/>
              <a:t>Sustained change is hard. </a:t>
            </a:r>
          </a:p>
          <a:p>
            <a:pPr marL="285750" indent="-285750" fontAlgn="t">
              <a:buFont typeface="Arial" panose="020B0604020202020204" pitchFamily="34" charset="0"/>
              <a:buChar char="•"/>
            </a:pPr>
            <a:endParaRPr lang="en-US" dirty="0"/>
          </a:p>
          <a:p>
            <a:pPr marL="285750" indent="-285750" fontAlgn="t">
              <a:buFont typeface="Arial" panose="020B0604020202020204" pitchFamily="34" charset="0"/>
              <a:buChar char="•"/>
            </a:pPr>
            <a:endParaRPr lang="en-US" sz="1600" dirty="0"/>
          </a:p>
          <a:p>
            <a:pPr marL="285750" indent="-285750" fontAlgn="t">
              <a:buFont typeface="Arial" panose="020B0604020202020204" pitchFamily="34" charset="0"/>
              <a:buChar char="•"/>
            </a:pPr>
            <a:endParaRPr lang="en-US" dirty="0"/>
          </a:p>
          <a:p>
            <a:pPr marL="285750" indent="-285750" fontAlgn="t">
              <a:buFont typeface="Arial" panose="020B0604020202020204" pitchFamily="34" charset="0"/>
              <a:buChar char="•"/>
            </a:pPr>
            <a:endParaRPr lang="en-US" dirty="0"/>
          </a:p>
          <a:p>
            <a:pPr marL="285750" indent="-285750" fontAlgn="t">
              <a:buFont typeface="Arial" panose="020B0604020202020204" pitchFamily="34" charset="0"/>
              <a:buChar char="•"/>
            </a:pPr>
            <a:endParaRPr lang="en-US" dirty="0"/>
          </a:p>
          <a:p>
            <a:r>
              <a:rPr lang="en-US" dirty="0" smtClean="0"/>
              <a:t> </a:t>
            </a:r>
            <a:endParaRPr lang="en-US" dirty="0">
              <a:effectLst/>
            </a:endParaRPr>
          </a:p>
        </p:txBody>
      </p:sp>
    </p:spTree>
    <p:extLst>
      <p:ext uri="{BB962C8B-B14F-4D97-AF65-F5344CB8AC3E}">
        <p14:creationId xmlns:p14="http://schemas.microsoft.com/office/powerpoint/2010/main" val="1248448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291206"/>
            <a:ext cx="12192000" cy="2257604"/>
          </a:xfrm>
          <a:prstGeom prst="rect">
            <a:avLst/>
          </a:prstGeom>
        </p:spPr>
      </p:pic>
      <p:pic>
        <p:nvPicPr>
          <p:cNvPr id="4" name="Picture 3"/>
          <p:cNvPicPr>
            <a:picLocks noChangeAspect="1"/>
          </p:cNvPicPr>
          <p:nvPr/>
        </p:nvPicPr>
        <p:blipFill>
          <a:blip r:embed="rId3"/>
          <a:stretch>
            <a:fillRect/>
          </a:stretch>
        </p:blipFill>
        <p:spPr>
          <a:xfrm>
            <a:off x="1760834" y="2731841"/>
            <a:ext cx="8670332" cy="3933979"/>
          </a:xfrm>
          <a:prstGeom prst="rect">
            <a:avLst/>
          </a:prstGeom>
        </p:spPr>
      </p:pic>
    </p:spTree>
    <p:extLst>
      <p:ext uri="{BB962C8B-B14F-4D97-AF65-F5344CB8AC3E}">
        <p14:creationId xmlns:p14="http://schemas.microsoft.com/office/powerpoint/2010/main" val="1175673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364374"/>
            <a:ext cx="12192000" cy="2455817"/>
          </a:xfrm>
          <a:prstGeom prst="rect">
            <a:avLst/>
          </a:prstGeom>
        </p:spPr>
      </p:pic>
      <p:sp>
        <p:nvSpPr>
          <p:cNvPr id="3" name="TextBox 2"/>
          <p:cNvSpPr txBox="1"/>
          <p:nvPr/>
        </p:nvSpPr>
        <p:spPr>
          <a:xfrm>
            <a:off x="-44333" y="2759824"/>
            <a:ext cx="12192000" cy="5609228"/>
          </a:xfrm>
          <a:prstGeom prst="rect">
            <a:avLst/>
          </a:prstGeom>
          <a:noFill/>
        </p:spPr>
        <p:txBody>
          <a:bodyPr wrap="square" rtlCol="0">
            <a:spAutoFit/>
          </a:bodyPr>
          <a:lstStyle/>
          <a:p>
            <a:pPr marL="342900" indent="-342900">
              <a:buFont typeface="Arial" panose="020B0604020202020204" pitchFamily="34" charset="0"/>
              <a:buChar char="•"/>
            </a:pPr>
            <a:r>
              <a:rPr lang="en-US" sz="1200" dirty="0"/>
              <a:t>Focus staff level of comfort/understanding with Aboriginal Ways of Knowing and First People's Principles - what does that actually look like in practice. </a:t>
            </a:r>
            <a:endParaRPr lang="en-US" sz="1200" dirty="0" smtClean="0"/>
          </a:p>
          <a:p>
            <a:pPr marL="342900" indent="-342900">
              <a:buFont typeface="Arial" panose="020B0604020202020204" pitchFamily="34" charset="0"/>
              <a:buChar char="•"/>
            </a:pPr>
            <a:r>
              <a:rPr lang="en-US" sz="1200" dirty="0"/>
              <a:t>Trying to increase communication, particularly with the teachers and support staff on the front lines. </a:t>
            </a:r>
            <a:endParaRPr lang="en-US" sz="1200" dirty="0" smtClean="0"/>
          </a:p>
          <a:p>
            <a:pPr marL="342900" indent="-342900">
              <a:buFont typeface="Arial" panose="020B0604020202020204" pitchFamily="34" charset="0"/>
              <a:buChar char="•"/>
            </a:pPr>
            <a:r>
              <a:rPr lang="en-US" sz="1200" dirty="0" smtClean="0"/>
              <a:t>I </a:t>
            </a:r>
            <a:r>
              <a:rPr lang="en-US" sz="1200" dirty="0"/>
              <a:t>think having the students/parents become apart of the decision makers in the Aboriginal Education in the schools. They should be partners somehow, and not just band representatives. </a:t>
            </a:r>
            <a:endParaRPr lang="en-US" sz="1200" dirty="0"/>
          </a:p>
          <a:p>
            <a:pPr marL="342900" indent="-342900">
              <a:buFont typeface="Arial" panose="020B0604020202020204" pitchFamily="34" charset="0"/>
              <a:buChar char="•"/>
            </a:pPr>
            <a:r>
              <a:rPr lang="en-US" sz="1200" dirty="0" smtClean="0"/>
              <a:t>We </a:t>
            </a:r>
            <a:r>
              <a:rPr lang="en-US" sz="1200" dirty="0"/>
              <a:t>need certified/qualified Language and Culture teachers in our schools. We also need to find a way to have more parent involvement within the schools. </a:t>
            </a:r>
            <a:endParaRPr lang="en-US" sz="1200" dirty="0" smtClean="0"/>
          </a:p>
          <a:p>
            <a:pPr marL="342900" indent="-342900">
              <a:buFont typeface="Arial" panose="020B0604020202020204" pitchFamily="34" charset="0"/>
              <a:buChar char="•"/>
            </a:pPr>
            <a:r>
              <a:rPr lang="en-US" sz="1200" dirty="0"/>
              <a:t>More communication between stakeholders </a:t>
            </a:r>
            <a:endParaRPr lang="en-US" sz="1200" dirty="0" smtClean="0"/>
          </a:p>
          <a:p>
            <a:pPr marL="342900" indent="-342900">
              <a:buFont typeface="Arial" panose="020B0604020202020204" pitchFamily="34" charset="0"/>
              <a:buChar char="•"/>
            </a:pPr>
            <a:r>
              <a:rPr lang="en-US" sz="1200" dirty="0" smtClean="0"/>
              <a:t>More </a:t>
            </a:r>
            <a:r>
              <a:rPr lang="en-US" sz="1200" dirty="0"/>
              <a:t>Language and Cultural </a:t>
            </a:r>
            <a:r>
              <a:rPr lang="en-US" sz="1200" dirty="0" smtClean="0"/>
              <a:t>teaching.</a:t>
            </a:r>
          </a:p>
          <a:p>
            <a:pPr marL="342900" indent="-342900">
              <a:buFont typeface="Arial" panose="020B0604020202020204" pitchFamily="34" charset="0"/>
              <a:buChar char="•"/>
            </a:pPr>
            <a:r>
              <a:rPr lang="en-US" sz="1200" dirty="0"/>
              <a:t>G</a:t>
            </a:r>
            <a:r>
              <a:rPr lang="en-US" sz="1200" dirty="0" smtClean="0"/>
              <a:t>etting </a:t>
            </a:r>
            <a:r>
              <a:rPr lang="en-US" sz="1200" dirty="0"/>
              <a:t>all youth involved and fully aware. </a:t>
            </a:r>
            <a:endParaRPr lang="en-US" sz="1200" dirty="0" smtClean="0"/>
          </a:p>
          <a:p>
            <a:pPr marL="342900" indent="-342900">
              <a:buFont typeface="Arial" panose="020B0604020202020204" pitchFamily="34" charset="0"/>
              <a:buChar char="•"/>
            </a:pPr>
            <a:r>
              <a:rPr lang="en-US" sz="1200" dirty="0"/>
              <a:t>When would this be implemented into the system. </a:t>
            </a:r>
            <a:endParaRPr lang="en-US" sz="1200" dirty="0" smtClean="0"/>
          </a:p>
          <a:p>
            <a:pPr marL="342900" indent="-342900">
              <a:buFont typeface="Arial" panose="020B0604020202020204" pitchFamily="34" charset="0"/>
              <a:buChar char="•"/>
            </a:pPr>
            <a:r>
              <a:rPr lang="en-US" sz="1200" dirty="0" smtClean="0"/>
              <a:t>1</a:t>
            </a:r>
            <a:r>
              <a:rPr lang="en-US" sz="1200" dirty="0"/>
              <a:t>. Finding ways to get First Nation community members into the schools (so they feel more connected). 2. Having workshops so staff can better learn how to integrate First Nation content into their classrooms. </a:t>
            </a:r>
            <a:endParaRPr lang="en-US" sz="1200" dirty="0"/>
          </a:p>
          <a:p>
            <a:pPr marL="342900" indent="-342900">
              <a:buFont typeface="Arial" panose="020B0604020202020204" pitchFamily="34" charset="0"/>
              <a:buChar char="•"/>
            </a:pPr>
            <a:r>
              <a:rPr lang="en-US" sz="1200" dirty="0"/>
              <a:t>G</a:t>
            </a:r>
            <a:r>
              <a:rPr lang="en-US" sz="1200" dirty="0" smtClean="0"/>
              <a:t>etting </a:t>
            </a:r>
            <a:r>
              <a:rPr lang="en-US" sz="1200" dirty="0"/>
              <a:t>families involved, and putting time aside for more cultural learning </a:t>
            </a:r>
            <a:endParaRPr lang="en-US" sz="1200" dirty="0" smtClean="0"/>
          </a:p>
          <a:p>
            <a:pPr marL="342900" indent="-342900">
              <a:buFont typeface="Arial" panose="020B0604020202020204" pitchFamily="34" charset="0"/>
              <a:buChar char="•"/>
            </a:pPr>
            <a:r>
              <a:rPr lang="en-US" sz="1200" dirty="0"/>
              <a:t>Forming a cohesive and committed group that represents all partners, that focuses on improving learning environments and policies for all students. </a:t>
            </a:r>
            <a:endParaRPr lang="en-US" sz="1200" dirty="0" smtClean="0"/>
          </a:p>
          <a:p>
            <a:pPr marL="342900" indent="-342900">
              <a:buFont typeface="Arial" panose="020B0604020202020204" pitchFamily="34" charset="0"/>
              <a:buChar char="•"/>
            </a:pPr>
            <a:r>
              <a:rPr lang="en-US" sz="1200" dirty="0"/>
              <a:t>The first step could be Learning Profile. We need support with collecting and reviewing data so we can identify students who need support/intervention. We can have all the policies in place but we need action that connects the dots directly to the learners! </a:t>
            </a:r>
            <a:endParaRPr lang="en-US" sz="1200" dirty="0"/>
          </a:p>
          <a:p>
            <a:pPr marL="342900" indent="-342900">
              <a:buFont typeface="Arial" panose="020B0604020202020204" pitchFamily="34" charset="0"/>
              <a:buChar char="•"/>
            </a:pPr>
            <a:r>
              <a:rPr lang="en-US" sz="1200" dirty="0" smtClean="0"/>
              <a:t>Communication </a:t>
            </a:r>
            <a:r>
              <a:rPr lang="en-US" sz="1200" dirty="0"/>
              <a:t>and training to all support workers, that work with </a:t>
            </a:r>
            <a:r>
              <a:rPr lang="en-US" sz="1200" dirty="0" smtClean="0"/>
              <a:t>Indigenous </a:t>
            </a:r>
            <a:r>
              <a:rPr lang="en-US" sz="1200" dirty="0"/>
              <a:t>students. This could definitely help students reach the Graduation target. Pro-d days benefit all professionals whom work with all of our students. Policies and procedures need to be shared with all staff, so they are aware. </a:t>
            </a:r>
            <a:endParaRPr lang="en-US" sz="1200" dirty="0"/>
          </a:p>
          <a:p>
            <a:pPr marL="342900" indent="-342900">
              <a:buFont typeface="Arial" panose="020B0604020202020204" pitchFamily="34" charset="0"/>
              <a:buChar char="•"/>
            </a:pPr>
            <a:r>
              <a:rPr lang="en-US" sz="1200" dirty="0" smtClean="0"/>
              <a:t>I </a:t>
            </a:r>
            <a:r>
              <a:rPr lang="en-US" sz="1200" dirty="0"/>
              <a:t>think further study is needed. We need to track individual students from early grades on and identify stumbling blocks and impediments to success. We also need to reach out to districts that have implemented successful responses to these challenges. </a:t>
            </a:r>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endParaRPr lang="en-US" sz="1050"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effectLst/>
            </a:endParaRPr>
          </a:p>
        </p:txBody>
      </p:sp>
    </p:spTree>
    <p:extLst>
      <p:ext uri="{BB962C8B-B14F-4D97-AF65-F5344CB8AC3E}">
        <p14:creationId xmlns:p14="http://schemas.microsoft.com/office/powerpoint/2010/main" val="3412282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334501"/>
            <a:ext cx="12192000" cy="2039134"/>
          </a:xfrm>
          <a:prstGeom prst="rect">
            <a:avLst/>
          </a:prstGeom>
        </p:spPr>
      </p:pic>
      <p:pic>
        <p:nvPicPr>
          <p:cNvPr id="3" name="Picture 2"/>
          <p:cNvPicPr>
            <a:picLocks noChangeAspect="1"/>
          </p:cNvPicPr>
          <p:nvPr/>
        </p:nvPicPr>
        <p:blipFill>
          <a:blip r:embed="rId3"/>
          <a:stretch>
            <a:fillRect/>
          </a:stretch>
        </p:blipFill>
        <p:spPr>
          <a:xfrm>
            <a:off x="2219739" y="2464705"/>
            <a:ext cx="7752521" cy="4393295"/>
          </a:xfrm>
          <a:prstGeom prst="rect">
            <a:avLst/>
          </a:prstGeom>
        </p:spPr>
      </p:pic>
    </p:spTree>
    <p:extLst>
      <p:ext uri="{BB962C8B-B14F-4D97-AF65-F5344CB8AC3E}">
        <p14:creationId xmlns:p14="http://schemas.microsoft.com/office/powerpoint/2010/main" val="451200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406719"/>
            <a:ext cx="12192000" cy="1907246"/>
          </a:xfrm>
          <a:prstGeom prst="rect">
            <a:avLst/>
          </a:prstGeom>
        </p:spPr>
      </p:pic>
      <p:pic>
        <p:nvPicPr>
          <p:cNvPr id="3" name="Picture 2"/>
          <p:cNvPicPr>
            <a:picLocks noChangeAspect="1"/>
          </p:cNvPicPr>
          <p:nvPr/>
        </p:nvPicPr>
        <p:blipFill>
          <a:blip r:embed="rId3"/>
          <a:stretch>
            <a:fillRect/>
          </a:stretch>
        </p:blipFill>
        <p:spPr>
          <a:xfrm>
            <a:off x="2540924" y="2313965"/>
            <a:ext cx="7110152" cy="4117571"/>
          </a:xfrm>
          <a:prstGeom prst="rect">
            <a:avLst/>
          </a:prstGeom>
        </p:spPr>
      </p:pic>
    </p:spTree>
    <p:extLst>
      <p:ext uri="{BB962C8B-B14F-4D97-AF65-F5344CB8AC3E}">
        <p14:creationId xmlns:p14="http://schemas.microsoft.com/office/powerpoint/2010/main" val="4196570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408795"/>
            <a:ext cx="12192000" cy="2045615"/>
          </a:xfrm>
          <a:prstGeom prst="rect">
            <a:avLst/>
          </a:prstGeom>
        </p:spPr>
      </p:pic>
      <p:pic>
        <p:nvPicPr>
          <p:cNvPr id="3" name="Picture 2"/>
          <p:cNvPicPr>
            <a:picLocks noChangeAspect="1"/>
          </p:cNvPicPr>
          <p:nvPr/>
        </p:nvPicPr>
        <p:blipFill>
          <a:blip r:embed="rId3"/>
          <a:stretch>
            <a:fillRect/>
          </a:stretch>
        </p:blipFill>
        <p:spPr>
          <a:xfrm>
            <a:off x="2554829" y="2135742"/>
            <a:ext cx="7082341" cy="4521009"/>
          </a:xfrm>
          <a:prstGeom prst="rect">
            <a:avLst/>
          </a:prstGeom>
        </p:spPr>
      </p:pic>
    </p:spTree>
    <p:extLst>
      <p:ext uri="{BB962C8B-B14F-4D97-AF65-F5344CB8AC3E}">
        <p14:creationId xmlns:p14="http://schemas.microsoft.com/office/powerpoint/2010/main" val="2184957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67593"/>
            <a:ext cx="12192000" cy="4524315"/>
          </a:xfrm>
          <a:prstGeom prst="rect">
            <a:avLst/>
          </a:prstGeom>
          <a:noFill/>
        </p:spPr>
        <p:txBody>
          <a:bodyPr wrap="square" rtlCol="0">
            <a:spAutoFit/>
          </a:bodyPr>
          <a:lstStyle/>
          <a:p>
            <a:r>
              <a:rPr lang="en-US" dirty="0" smtClean="0"/>
              <a:t>Next Steps: Theory of Change</a:t>
            </a:r>
          </a:p>
          <a:p>
            <a:endParaRPr lang="en-US" dirty="0"/>
          </a:p>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smtClean="0"/>
          </a:p>
          <a:p>
            <a:r>
              <a:rPr lang="en-US" dirty="0" smtClean="0"/>
              <a:t>Action Plan:</a:t>
            </a:r>
          </a:p>
          <a:p>
            <a:endParaRPr lang="en-US" dirty="0" smtClean="0"/>
          </a:p>
          <a:p>
            <a:pPr marL="342900" indent="-342900">
              <a:buFont typeface="+mj-lt"/>
              <a:buAutoNum type="arabicPeriod"/>
            </a:pPr>
            <a:r>
              <a:rPr lang="en-US" dirty="0" smtClean="0"/>
              <a:t>______________________________________________________________________________________________________</a:t>
            </a:r>
          </a:p>
          <a:p>
            <a:pPr marL="342900" indent="-342900">
              <a:buFont typeface="+mj-lt"/>
              <a:buAutoNum type="arabicPeriod"/>
            </a:pPr>
            <a:r>
              <a:rPr lang="en-US" dirty="0" smtClean="0"/>
              <a:t>______________________________________________________________________________________________________</a:t>
            </a:r>
          </a:p>
          <a:p>
            <a:pPr marL="342900" indent="-342900">
              <a:buFont typeface="+mj-lt"/>
              <a:buAutoNum type="arabicPeriod"/>
            </a:pPr>
            <a:r>
              <a:rPr lang="en-US" dirty="0" smtClean="0"/>
              <a:t>______________________________________________________________________________________________________</a:t>
            </a:r>
          </a:p>
          <a:p>
            <a:pPr marL="342900" indent="-342900">
              <a:buFont typeface="+mj-lt"/>
              <a:buAutoNum type="arabicPeriod"/>
            </a:pPr>
            <a:r>
              <a:rPr lang="en-US" dirty="0" smtClean="0"/>
              <a:t>______________________________________________________________________________________________________</a:t>
            </a:r>
          </a:p>
          <a:p>
            <a:pPr marL="342900" indent="-342900">
              <a:buFont typeface="+mj-lt"/>
              <a:buAutoNum type="arabicPeriod"/>
            </a:pPr>
            <a:r>
              <a:rPr lang="en-US" dirty="0" smtClean="0"/>
              <a:t>______________________________________________________________________________________________________</a:t>
            </a:r>
          </a:p>
          <a:p>
            <a:endParaRPr lang="en-US" dirty="0"/>
          </a:p>
          <a:p>
            <a:endParaRPr lang="en-US" dirty="0" smtClean="0"/>
          </a:p>
        </p:txBody>
      </p:sp>
    </p:spTree>
    <p:extLst>
      <p:ext uri="{BB962C8B-B14F-4D97-AF65-F5344CB8AC3E}">
        <p14:creationId xmlns:p14="http://schemas.microsoft.com/office/powerpoint/2010/main" val="2793843349"/>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TM04033937[[fn=Vapor Trail]]</Template>
  <TotalTime>80</TotalTime>
  <Words>638</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Century Gothic</vt:lpstr>
      <vt:lpstr>Vapor Trail</vt:lpstr>
      <vt:lpstr>Equity Scan: Theory of Change and Action Planning Session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SD91  Nechako - Lakes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Equity Scan: Theory of Change and Action Planning Session</dc:title>
  <dc:creator>Leona Prince</dc:creator>
  <cp:lastModifiedBy>Leona Prince</cp:lastModifiedBy>
  <cp:revision>8</cp:revision>
  <dcterms:created xsi:type="dcterms:W3CDTF">2019-03-13T23:20:05Z</dcterms:created>
  <dcterms:modified xsi:type="dcterms:W3CDTF">2019-03-19T17:29:02Z</dcterms:modified>
</cp:coreProperties>
</file>