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69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929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6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003367" y="407022"/>
            <a:ext cx="10128504" cy="6450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929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06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929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076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14400" y="3398521"/>
            <a:ext cx="104648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650"/>
                </a:lnTo>
              </a:path>
            </a:pathLst>
          </a:custGeom>
          <a:ln w="19050">
            <a:solidFill>
              <a:srgbClr val="D2523B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4331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3215302" y="2420873"/>
            <a:ext cx="5664031" cy="4197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05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05" y="644397"/>
            <a:ext cx="974858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929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8026" y="1722247"/>
            <a:ext cx="104724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19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LDSS Equity Scan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14,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02" y="-39190"/>
            <a:ext cx="8610600" cy="1293028"/>
          </a:xfrm>
        </p:spPr>
        <p:txBody>
          <a:bodyPr/>
          <a:lstStyle/>
          <a:p>
            <a:r>
              <a:rPr lang="en-US" dirty="0" smtClean="0"/>
              <a:t>Our district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4" y="1253838"/>
            <a:ext cx="4117571" cy="4964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Jason Alexis – </a:t>
            </a:r>
            <a:r>
              <a:rPr lang="en-US" sz="1400" dirty="0" err="1" smtClean="0"/>
              <a:t>Saik’uz</a:t>
            </a:r>
            <a:r>
              <a:rPr lang="en-US" sz="1400" dirty="0" smtClean="0"/>
              <a:t> First Nation</a:t>
            </a:r>
          </a:p>
          <a:p>
            <a:pPr marL="0" indent="0">
              <a:buNone/>
            </a:pPr>
            <a:r>
              <a:rPr lang="en-US" sz="1400" dirty="0" smtClean="0"/>
              <a:t>Monty Palmantier – Lake Babine Nation</a:t>
            </a:r>
          </a:p>
          <a:p>
            <a:pPr marL="0" indent="0">
              <a:buNone/>
            </a:pPr>
            <a:r>
              <a:rPr lang="en-US" sz="1400" dirty="0" smtClean="0"/>
              <a:t>Mark Prince – </a:t>
            </a:r>
            <a:r>
              <a:rPr lang="en-US" sz="1400" dirty="0" err="1" smtClean="0"/>
              <a:t>Nak’azdli</a:t>
            </a:r>
            <a:r>
              <a:rPr lang="en-US" sz="1400" dirty="0" smtClean="0"/>
              <a:t> Band</a:t>
            </a:r>
          </a:p>
          <a:p>
            <a:pPr marL="0" indent="0">
              <a:buNone/>
            </a:pPr>
            <a:r>
              <a:rPr lang="en-US" sz="1400" dirty="0" smtClean="0"/>
              <a:t>Jonathan </a:t>
            </a:r>
            <a:r>
              <a:rPr lang="en-US" sz="1400" dirty="0" err="1" smtClean="0"/>
              <a:t>Morry</a:t>
            </a:r>
            <a:r>
              <a:rPr lang="en-US" sz="1400" dirty="0" smtClean="0"/>
              <a:t> – Teacher BESS</a:t>
            </a:r>
          </a:p>
          <a:p>
            <a:pPr marL="0" indent="0">
              <a:buNone/>
            </a:pPr>
            <a:r>
              <a:rPr lang="en-US" sz="1400" dirty="0" smtClean="0"/>
              <a:t>Melissa Gagnon-Prince – </a:t>
            </a:r>
            <a:r>
              <a:rPr lang="en-US" sz="1400" dirty="0" err="1" smtClean="0"/>
              <a:t>AbEd</a:t>
            </a:r>
            <a:r>
              <a:rPr lang="en-US" sz="1400" dirty="0" smtClean="0"/>
              <a:t> Worker GPE</a:t>
            </a:r>
          </a:p>
          <a:p>
            <a:pPr marL="0" indent="0">
              <a:buNone/>
            </a:pPr>
            <a:r>
              <a:rPr lang="en-US" sz="1400" dirty="0" smtClean="0"/>
              <a:t>Wendy </a:t>
            </a:r>
            <a:r>
              <a:rPr lang="en-US" sz="1400" dirty="0" err="1" smtClean="0"/>
              <a:t>Keleman</a:t>
            </a:r>
            <a:r>
              <a:rPr lang="en-US" sz="1400" dirty="0" smtClean="0"/>
              <a:t> – WKE Principal</a:t>
            </a:r>
          </a:p>
          <a:p>
            <a:pPr marL="0" indent="0">
              <a:buNone/>
            </a:pPr>
            <a:r>
              <a:rPr lang="en-US" sz="1400" dirty="0" smtClean="0"/>
              <a:t>Suzanne Burck – DHE Principal</a:t>
            </a:r>
          </a:p>
          <a:p>
            <a:pPr marL="0" indent="0">
              <a:buNone/>
            </a:pPr>
            <a:r>
              <a:rPr lang="en-US" sz="1400" dirty="0" smtClean="0"/>
              <a:t>Heidi Grant – LDSS Principal</a:t>
            </a:r>
          </a:p>
          <a:p>
            <a:pPr marL="0" indent="0">
              <a:buNone/>
            </a:pPr>
            <a:r>
              <a:rPr lang="en-US" sz="1400" dirty="0" smtClean="0"/>
              <a:t>Ken Young – NVSS Principal</a:t>
            </a:r>
          </a:p>
          <a:p>
            <a:pPr marL="0" indent="0">
              <a:buNone/>
            </a:pPr>
            <a:r>
              <a:rPr lang="en-US" sz="1400" dirty="0" smtClean="0"/>
              <a:t>Craig Houghton – FSJSS Principal</a:t>
            </a:r>
          </a:p>
          <a:p>
            <a:pPr marL="0" indent="0">
              <a:buNone/>
            </a:pPr>
            <a:r>
              <a:rPr lang="en-US" sz="1400" dirty="0" smtClean="0"/>
              <a:t>Brian Cross – FLESS Principal</a:t>
            </a:r>
          </a:p>
          <a:p>
            <a:pPr marL="0" indent="0">
              <a:buNone/>
            </a:pPr>
            <a:r>
              <a:rPr lang="en-US" sz="1400" dirty="0" smtClean="0"/>
              <a:t>Megan Boniface – EBUS Vice Principal</a:t>
            </a:r>
          </a:p>
          <a:p>
            <a:pPr marL="0" indent="0">
              <a:buNone/>
            </a:pPr>
            <a:r>
              <a:rPr lang="en-US" sz="1400" dirty="0" smtClean="0"/>
              <a:t>Leona Prince – District Principal </a:t>
            </a:r>
            <a:r>
              <a:rPr lang="en-US" sz="1400" dirty="0" err="1" smtClean="0"/>
              <a:t>AbEd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Claire McKay – Director of Instruction</a:t>
            </a:r>
          </a:p>
          <a:p>
            <a:pPr marL="0" indent="0">
              <a:buNone/>
            </a:pPr>
            <a:r>
              <a:rPr lang="en-US" sz="1400" dirty="0" smtClean="0"/>
              <a:t>Manu Madhok – Superintendent of Schools</a:t>
            </a:r>
          </a:p>
          <a:p>
            <a:pPr marL="0" indent="0">
              <a:buNone/>
            </a:pPr>
            <a:r>
              <a:rPr lang="en-US" sz="1400" dirty="0" smtClean="0"/>
              <a:t>Trustee and Union Reps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r="-1"/>
          <a:stretch/>
        </p:blipFill>
        <p:spPr>
          <a:xfrm>
            <a:off x="5320146" y="1253838"/>
            <a:ext cx="6242764" cy="51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6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0551" y="644398"/>
            <a:ext cx="3395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Guided</a:t>
            </a:r>
            <a:r>
              <a:rPr spc="-45" dirty="0"/>
              <a:t> </a:t>
            </a:r>
            <a:r>
              <a:rPr spc="-5" dirty="0"/>
              <a:t>Inquiry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7566"/>
            <a:ext cx="7985759" cy="35934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699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Equity Scanning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about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going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deeply into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the 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culture and norms of the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district.</a:t>
            </a:r>
            <a:endParaRPr sz="3200">
              <a:latin typeface="Calibri"/>
              <a:cs typeface="Calibri"/>
            </a:endParaRPr>
          </a:p>
          <a:p>
            <a:pPr marL="355600" marR="744220" indent="-342900" algn="just">
              <a:lnSpc>
                <a:spcPct val="100299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Questions and rubrics are designed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be  points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of inquiry that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Equity Teams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worth 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through.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Will indicate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areas of strength and areas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  <a:p>
            <a:pPr marL="355600">
              <a:spcBef>
                <a:spcPts val="5"/>
              </a:spcBef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concern to be</a:t>
            </a:r>
            <a:r>
              <a:rPr sz="3200" spc="-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addressed.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27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010" y="644398"/>
            <a:ext cx="70935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Building the </a:t>
            </a:r>
            <a:r>
              <a:rPr spc="-5" dirty="0"/>
              <a:t>Equity Scan</a:t>
            </a:r>
            <a:r>
              <a:rPr spc="-40" dirty="0"/>
              <a:t> </a:t>
            </a:r>
            <a:r>
              <a:rPr dirty="0"/>
              <a:t>Profile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37690"/>
            <a:ext cx="7744459" cy="325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main work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292934"/>
                </a:solidFill>
                <a:latin typeface="Calibri"/>
                <a:cs typeface="Calibri"/>
              </a:rPr>
              <a:t>Equity</a:t>
            </a:r>
            <a:r>
              <a:rPr sz="3200" spc="1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Teams.</a:t>
            </a:r>
            <a:endParaRPr sz="3200">
              <a:latin typeface="Calibri"/>
              <a:cs typeface="Calibri"/>
            </a:endParaRPr>
          </a:p>
          <a:p>
            <a:pPr marL="355600" marR="1552575" indent="-342900">
              <a:lnSpc>
                <a:spcPct val="1006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result of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broad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and meaningful 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consultation and</a:t>
            </a:r>
            <a:r>
              <a:rPr sz="3200" spc="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inquiry.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“Makes Sense”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inventory of where we</a:t>
            </a:r>
            <a:r>
              <a:rPr sz="3200" spc="-8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are.</a:t>
            </a:r>
            <a:endParaRPr sz="3200">
              <a:latin typeface="Calibri"/>
              <a:cs typeface="Calibri"/>
            </a:endParaRPr>
          </a:p>
          <a:p>
            <a:pPr marL="355600" marR="410845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Sets the stage for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Action Plan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and areas of 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growth.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27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9170" y="644398"/>
            <a:ext cx="4157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Equity </a:t>
            </a:r>
            <a:r>
              <a:rPr spc="-5" dirty="0"/>
              <a:t>Action</a:t>
            </a:r>
            <a:r>
              <a:rPr spc="-40" dirty="0"/>
              <a:t> </a:t>
            </a:r>
            <a:r>
              <a:rPr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34643"/>
            <a:ext cx="7992109" cy="32543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The final expression of </a:t>
            </a:r>
            <a:r>
              <a:rPr sz="3200" spc="-10" dirty="0">
                <a:solidFill>
                  <a:srgbClr val="292934"/>
                </a:solidFill>
                <a:latin typeface="Calibri"/>
                <a:cs typeface="Calibri"/>
              </a:rPr>
              <a:t>Equity</a:t>
            </a:r>
            <a:r>
              <a:rPr sz="3200" spc="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Scan.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Makes a commitment to growth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and</a:t>
            </a:r>
            <a:r>
              <a:rPr sz="32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change.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an honest and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courageous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document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that</a:t>
            </a:r>
            <a:r>
              <a:rPr sz="3200" spc="2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  <a:p>
            <a:pPr marL="355600">
              <a:spcBef>
                <a:spcPts val="25"/>
              </a:spcBef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accessible to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all</a:t>
            </a:r>
            <a:r>
              <a:rPr sz="3200" spc="-1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partners.</a:t>
            </a:r>
            <a:endParaRPr sz="3200">
              <a:latin typeface="Calibri"/>
              <a:cs typeface="Calibri"/>
            </a:endParaRPr>
          </a:p>
          <a:p>
            <a:pPr marL="355600" marR="142494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Addresses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inputs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gathered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during  scanning.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96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8443" y="644398"/>
            <a:ext cx="3590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Learning</a:t>
            </a:r>
            <a:r>
              <a:rPr spc="-45" dirty="0"/>
              <a:t> </a:t>
            </a:r>
            <a:r>
              <a:rPr spc="-5" dirty="0"/>
              <a:t>Profile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8319"/>
            <a:ext cx="7925434" cy="403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indent="-342900">
              <a:lnSpc>
                <a:spcPts val="3185"/>
              </a:lnSpc>
              <a:spcBef>
                <a:spcPts val="110"/>
              </a:spcBef>
              <a:buSzPct val="10169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As close to real time as possible</a:t>
            </a:r>
            <a:r>
              <a:rPr sz="2950" spc="-9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information</a:t>
            </a:r>
            <a:endParaRPr sz="2950">
              <a:latin typeface="Calibri"/>
              <a:cs typeface="Calibri"/>
            </a:endParaRPr>
          </a:p>
          <a:p>
            <a:pPr marL="355600">
              <a:lnSpc>
                <a:spcPts val="3140"/>
              </a:lnSpc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about student</a:t>
            </a:r>
            <a:r>
              <a:rPr sz="2950" spc="-7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learning.</a:t>
            </a:r>
            <a:endParaRPr sz="2950">
              <a:latin typeface="Calibri"/>
              <a:cs typeface="Calibri"/>
            </a:endParaRPr>
          </a:p>
          <a:p>
            <a:pPr marL="355600" marR="5080" indent="-342900">
              <a:lnSpc>
                <a:spcPts val="2840"/>
              </a:lnSpc>
              <a:spcBef>
                <a:spcPts val="635"/>
              </a:spcBef>
              <a:buSzPct val="10169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PEN level record of the educational experience</a:t>
            </a:r>
            <a:r>
              <a:rPr sz="2950" spc="-114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of  learners.</a:t>
            </a:r>
            <a:endParaRPr sz="2950">
              <a:latin typeface="Calibri"/>
              <a:cs typeface="Calibri"/>
            </a:endParaRPr>
          </a:p>
          <a:p>
            <a:pPr marL="355600" indent="-342900">
              <a:lnSpc>
                <a:spcPts val="3125"/>
              </a:lnSpc>
              <a:buSzPct val="10169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Names of students that are included in your</a:t>
            </a:r>
            <a:r>
              <a:rPr sz="2950" spc="-14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6-</a:t>
            </a:r>
            <a:endParaRPr sz="2950">
              <a:latin typeface="Calibri"/>
              <a:cs typeface="Calibri"/>
            </a:endParaRPr>
          </a:p>
          <a:p>
            <a:pPr marL="355600">
              <a:lnSpc>
                <a:spcPts val="3140"/>
              </a:lnSpc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Year Completion count that have not</a:t>
            </a:r>
            <a:r>
              <a:rPr sz="2950" spc="-1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graduated.</a:t>
            </a:r>
            <a:endParaRPr sz="2950">
              <a:latin typeface="Calibri"/>
              <a:cs typeface="Calibri"/>
            </a:endParaRPr>
          </a:p>
          <a:p>
            <a:pPr marL="355600" marR="633095" indent="-342900">
              <a:lnSpc>
                <a:spcPts val="2840"/>
              </a:lnSpc>
              <a:spcBef>
                <a:spcPts val="620"/>
              </a:spcBef>
              <a:buSzPct val="10169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FSA profile of the district that can be used</a:t>
            </a:r>
            <a:r>
              <a:rPr sz="2950" spc="-12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for  resourcing.</a:t>
            </a:r>
            <a:endParaRPr sz="2950">
              <a:latin typeface="Calibri"/>
              <a:cs typeface="Calibri"/>
            </a:endParaRPr>
          </a:p>
          <a:p>
            <a:pPr marL="355600" indent="-342900">
              <a:lnSpc>
                <a:spcPts val="3125"/>
              </a:lnSpc>
              <a:buSzPct val="10169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Used in conjunction with classroom and</a:t>
            </a:r>
            <a:r>
              <a:rPr sz="2950" spc="-9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district</a:t>
            </a:r>
            <a:endParaRPr sz="2950">
              <a:latin typeface="Calibri"/>
              <a:cs typeface="Calibri"/>
            </a:endParaRPr>
          </a:p>
          <a:p>
            <a:pPr marL="355600">
              <a:lnSpc>
                <a:spcPts val="3190"/>
              </a:lnSpc>
            </a:pPr>
            <a:r>
              <a:rPr sz="2950" dirty="0">
                <a:solidFill>
                  <a:srgbClr val="292934"/>
                </a:solidFill>
                <a:latin typeface="Calibri"/>
                <a:cs typeface="Calibri"/>
              </a:rPr>
              <a:t>assessments.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89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353" y="409702"/>
            <a:ext cx="741680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950" dirty="0"/>
              <a:t>A Provincial Parity Lens </a:t>
            </a:r>
            <a:r>
              <a:rPr sz="1450" spc="-10" dirty="0"/>
              <a:t>(inspired by Dr Airini </a:t>
            </a:r>
            <a:r>
              <a:rPr sz="1450" spc="-15" dirty="0"/>
              <a:t>and</a:t>
            </a:r>
            <a:r>
              <a:rPr sz="1450" spc="50" dirty="0"/>
              <a:t> </a:t>
            </a:r>
            <a:r>
              <a:rPr sz="1450" spc="-10" dirty="0"/>
              <a:t>Sereana)</a:t>
            </a:r>
            <a:endParaRPr sz="1450"/>
          </a:p>
        </p:txBody>
      </p:sp>
      <p:sp>
        <p:nvSpPr>
          <p:cNvPr id="3" name="object 3"/>
          <p:cNvSpPr/>
          <p:nvPr/>
        </p:nvSpPr>
        <p:spPr>
          <a:xfrm>
            <a:off x="1847533" y="980694"/>
            <a:ext cx="8485759" cy="558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27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8925" y="644398"/>
            <a:ext cx="65265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School District Parity</a:t>
            </a:r>
            <a:r>
              <a:rPr spc="-15" dirty="0"/>
              <a:t> </a:t>
            </a:r>
            <a:r>
              <a:rPr spc="-5" dirty="0"/>
              <a:t>Sample</a:t>
            </a:r>
          </a:p>
        </p:txBody>
      </p:sp>
      <p:sp>
        <p:nvSpPr>
          <p:cNvPr id="3" name="object 3"/>
          <p:cNvSpPr/>
          <p:nvPr/>
        </p:nvSpPr>
        <p:spPr>
          <a:xfrm>
            <a:off x="2038743" y="1552575"/>
            <a:ext cx="7677150" cy="4914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80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Student </a:t>
            </a:r>
            <a:r>
              <a:rPr spc="-5" dirty="0"/>
              <a:t>Learning </a:t>
            </a:r>
            <a:r>
              <a:rPr dirty="0"/>
              <a:t>Profile</a:t>
            </a:r>
            <a:r>
              <a:rPr spc="-55" dirty="0"/>
              <a:t> </a:t>
            </a:r>
            <a:r>
              <a:rPr dirty="0"/>
              <a:t>Sample</a:t>
            </a:r>
          </a:p>
        </p:txBody>
      </p:sp>
      <p:sp>
        <p:nvSpPr>
          <p:cNvPr id="3" name="object 3"/>
          <p:cNvSpPr/>
          <p:nvPr/>
        </p:nvSpPr>
        <p:spPr>
          <a:xfrm>
            <a:off x="2072468" y="1438894"/>
            <a:ext cx="7847790" cy="5310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47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4099" y="2081607"/>
            <a:ext cx="6351270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600" dirty="0">
                <a:solidFill>
                  <a:srgbClr val="D2523B"/>
                </a:solidFill>
                <a:latin typeface="Arial"/>
                <a:cs typeface="Arial"/>
              </a:rPr>
              <a:t>Equity </a:t>
            </a:r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Scan </a:t>
            </a:r>
            <a:r>
              <a:rPr sz="3600" dirty="0">
                <a:solidFill>
                  <a:srgbClr val="D2523B"/>
                </a:solidFill>
                <a:latin typeface="Arial"/>
                <a:cs typeface="Arial"/>
              </a:rPr>
              <a:t>Guiding</a:t>
            </a:r>
            <a:r>
              <a:rPr sz="3600" spc="-65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Questions</a:t>
            </a:r>
            <a:endParaRPr sz="36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635" algn="ctr"/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Table Talk</a:t>
            </a:r>
            <a:r>
              <a:rPr sz="3600" spc="-10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D2523B"/>
                </a:solidFill>
                <a:latin typeface="Arial"/>
                <a:cs typeface="Arial"/>
              </a:rPr>
              <a:t>Sessions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20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674" y="644398"/>
            <a:ext cx="7138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Workbook Questions -</a:t>
            </a:r>
            <a:r>
              <a:rPr spc="-65" dirty="0"/>
              <a:t> </a:t>
            </a:r>
            <a:r>
              <a:rPr spc="-5" dirty="0"/>
              <a:t>Samples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716152"/>
            <a:ext cx="367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Learning</a:t>
            </a:r>
            <a:r>
              <a:rPr sz="3200" spc="-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Environment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2542770"/>
            <a:ext cx="6649720" cy="1777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How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are families and communities made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feel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welcome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valued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as part of the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learning 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Environment?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/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How are families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informed about the curriculum, teaching practices and</a:t>
            </a:r>
            <a:r>
              <a:rPr sz="1400" spc="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graduation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50"/>
              </a:spcBef>
            </a:pP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requirements impacting their</a:t>
            </a:r>
            <a:r>
              <a:rPr sz="1400" spc="4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students?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/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What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are the stories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told about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schools and districts at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community</a:t>
            </a:r>
            <a:r>
              <a:rPr sz="1400" spc="4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level?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61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We recognize that we live, work and play within the territories of the surrounding 6 Nations: Burns Lake Band, </a:t>
            </a:r>
            <a:r>
              <a:rPr lang="en-US" sz="4000" dirty="0" err="1" smtClean="0"/>
              <a:t>Cheslatta</a:t>
            </a:r>
            <a:r>
              <a:rPr lang="en-US" sz="4000" dirty="0" smtClean="0"/>
              <a:t> Carrier Nation, Lake Babine Nation, Nee </a:t>
            </a:r>
            <a:r>
              <a:rPr lang="en-US" sz="4000" dirty="0" err="1" smtClean="0"/>
              <a:t>Tahi</a:t>
            </a:r>
            <a:r>
              <a:rPr lang="en-US" sz="4000" dirty="0" smtClean="0"/>
              <a:t> </a:t>
            </a:r>
            <a:r>
              <a:rPr lang="en-US" sz="4000" dirty="0" err="1" smtClean="0"/>
              <a:t>Buhn</a:t>
            </a:r>
            <a:r>
              <a:rPr lang="en-US" sz="4000" dirty="0" smtClean="0"/>
              <a:t> Band, Skin </a:t>
            </a:r>
            <a:r>
              <a:rPr lang="en-US" sz="4000" dirty="0" err="1" smtClean="0"/>
              <a:t>Tyee</a:t>
            </a:r>
            <a:r>
              <a:rPr lang="en-US" sz="4000" dirty="0" smtClean="0"/>
              <a:t> First Nation and </a:t>
            </a:r>
            <a:r>
              <a:rPr lang="en-US" sz="4000" dirty="0" err="1" smtClean="0"/>
              <a:t>Wet’suwet’en</a:t>
            </a:r>
            <a:r>
              <a:rPr lang="en-US" sz="4000" dirty="0" smtClean="0"/>
              <a:t> First Nation. It is an </a:t>
            </a:r>
            <a:r>
              <a:rPr lang="en-US" sz="4000" dirty="0" err="1" smtClean="0"/>
              <a:t>honour</a:t>
            </a:r>
            <a:r>
              <a:rPr lang="en-US" sz="4000" dirty="0" smtClean="0"/>
              <a:t> to be here today.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74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674" y="644398"/>
            <a:ext cx="7138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Workbook Questions -</a:t>
            </a:r>
            <a:r>
              <a:rPr spc="-65" dirty="0"/>
              <a:t> </a:t>
            </a:r>
            <a:r>
              <a:rPr spc="-5" dirty="0"/>
              <a:t>Samples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716152"/>
            <a:ext cx="2869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Pedagogical</a:t>
            </a:r>
            <a:r>
              <a:rPr sz="3200" spc="-6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Core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2619882"/>
            <a:ext cx="7708265" cy="25049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Is there practice and decision-making that demonstrates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 value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shift from equality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to</a:t>
            </a:r>
            <a:r>
              <a:rPr sz="1400" spc="114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equity?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/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How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are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Aboriginal Worldviews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and Perspectives incorporated into the daily experience</a:t>
            </a:r>
            <a:r>
              <a:rPr sz="1400" spc="7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54"/>
              </a:spcBef>
            </a:pP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Learners?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893444">
              <a:lnSpc>
                <a:spcPct val="114999"/>
              </a:lnSpc>
            </a:pP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Are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issues of implicit bias and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racism raised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and addressed as possibly impacting the nature of  Instruction,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assessment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learning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for Indigenous</a:t>
            </a:r>
            <a:r>
              <a:rPr sz="1400" spc="1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learners?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15199"/>
              </a:lnSpc>
            </a:pP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What opportunities are there for students, families, and communities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learn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about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give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feedback on 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effective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instruction, curriculum,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resources that are used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in the</a:t>
            </a:r>
            <a:r>
              <a:rPr sz="1400" spc="2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classroom?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66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674" y="644398"/>
            <a:ext cx="7138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Workbook Questions -</a:t>
            </a:r>
            <a:r>
              <a:rPr spc="-65" dirty="0"/>
              <a:t> </a:t>
            </a:r>
            <a:r>
              <a:rPr spc="-5" dirty="0"/>
              <a:t>Samples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10614"/>
            <a:ext cx="37992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Policy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and</a:t>
            </a:r>
            <a:r>
              <a:rPr sz="3200" spc="-5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Governance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2398902"/>
            <a:ext cx="7616190" cy="14906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5580" marR="362585" indent="-182880">
              <a:lnSpc>
                <a:spcPct val="100699"/>
              </a:lnSpc>
              <a:spcBef>
                <a:spcPts val="90"/>
              </a:spcBef>
              <a:buClr>
                <a:srgbClr val="92A199"/>
              </a:buClr>
              <a:buSzPct val="85714"/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Does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the district have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place policy or agreements that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reflect a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dedication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equity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budgets,  employment/hiring and specific service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Indigenous</a:t>
            </a:r>
            <a:r>
              <a:rPr sz="1400" spc="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learners.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25"/>
              </a:spcBef>
              <a:buClr>
                <a:srgbClr val="92A199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95580" indent="-182880">
              <a:buClr>
                <a:srgbClr val="92A199"/>
              </a:buClr>
              <a:buSzPct val="85714"/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Does your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district have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an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Indigenous parent, family and community engagement policy or</a:t>
            </a:r>
            <a:r>
              <a:rPr sz="1400" spc="1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strategy?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50"/>
              </a:spcBef>
              <a:buClr>
                <a:srgbClr val="92A199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95580" indent="-182880">
              <a:spcBef>
                <a:spcPts val="5"/>
              </a:spcBef>
              <a:buClr>
                <a:srgbClr val="92A199"/>
              </a:buClr>
              <a:buSzPct val="85714"/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Does your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district have specific policy </a:t>
            </a:r>
            <a:r>
              <a:rPr sz="1400" dirty="0">
                <a:solidFill>
                  <a:srgbClr val="292934"/>
                </a:solidFill>
                <a:latin typeface="Calibri"/>
                <a:cs typeface="Calibri"/>
              </a:rPr>
              <a:t>related to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access to indigenous language and cultural</a:t>
            </a:r>
            <a:r>
              <a:rPr sz="1400" spc="21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92934"/>
                </a:solidFill>
                <a:latin typeface="Calibri"/>
                <a:cs typeface="Calibri"/>
              </a:rPr>
              <a:t>programs?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32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9565" y="2630551"/>
            <a:ext cx="6860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>
                <a:solidFill>
                  <a:srgbClr val="D2523B"/>
                </a:solidFill>
                <a:latin typeface="Arial"/>
                <a:cs typeface="Arial"/>
              </a:rPr>
              <a:t>Reality </a:t>
            </a:r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Check </a:t>
            </a:r>
            <a:r>
              <a:rPr sz="3600" dirty="0">
                <a:solidFill>
                  <a:srgbClr val="D2523B"/>
                </a:solidFill>
                <a:latin typeface="Arial"/>
                <a:cs typeface="Arial"/>
              </a:rPr>
              <a:t>– </a:t>
            </a:r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Lessons</a:t>
            </a:r>
            <a:r>
              <a:rPr sz="3600" spc="-25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Learned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57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985" y="697737"/>
            <a:ext cx="854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Next Steps: A Collaborative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Approach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25853"/>
            <a:ext cx="6498590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spcBef>
                <a:spcPts val="100"/>
              </a:spcBef>
              <a:buClr>
                <a:srgbClr val="92A199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Timeline</a:t>
            </a:r>
            <a:r>
              <a:rPr sz="2400" spc="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2018/2019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25"/>
              </a:spcBef>
              <a:buClr>
                <a:srgbClr val="92A199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95580" indent="-182880">
              <a:buClr>
                <a:srgbClr val="92A199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Build Equity Networks &amp; Monthly</a:t>
            </a:r>
            <a:r>
              <a:rPr sz="2400" spc="7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Connections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25"/>
              </a:spcBef>
              <a:buClr>
                <a:srgbClr val="92A199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95580" indent="-182880">
              <a:buClr>
                <a:srgbClr val="92A199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Schedule Learning Profile</a:t>
            </a:r>
            <a:r>
              <a:rPr sz="2400" spc="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Support(s)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35"/>
              </a:spcBef>
              <a:buClr>
                <a:srgbClr val="92A199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95580" indent="-182880">
              <a:buClr>
                <a:srgbClr val="92A199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Second Field Liaison visit (March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April</a:t>
            </a:r>
            <a:r>
              <a:rPr sz="2400" spc="1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2019)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30"/>
              </a:spcBef>
              <a:buClr>
                <a:srgbClr val="92A199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95580" indent="-182880">
              <a:buClr>
                <a:srgbClr val="92A199"/>
              </a:buClr>
              <a:buSzPct val="83333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Q &amp;</a:t>
            </a:r>
            <a:r>
              <a:rPr sz="2400" spc="-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04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7207" y="324526"/>
            <a:ext cx="4488872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Introductions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5207" y="1090884"/>
            <a:ext cx="9144000" cy="534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02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38" y="701066"/>
            <a:ext cx="1174865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Courageous Conversations -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Norms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051" y="1605742"/>
            <a:ext cx="11549149" cy="4876800"/>
          </a:xfrm>
          <a:custGeom>
            <a:avLst/>
            <a:gdLst/>
            <a:ahLst/>
            <a:cxnLst/>
            <a:rect l="l" t="t" r="r" b="b"/>
            <a:pathLst>
              <a:path w="8229600" h="4876800">
                <a:moveTo>
                  <a:pt x="0" y="4876800"/>
                </a:moveTo>
                <a:lnTo>
                  <a:pt x="8229600" y="4876800"/>
                </a:lnTo>
                <a:lnTo>
                  <a:pt x="822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D2D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0" y="1667383"/>
            <a:ext cx="4601210" cy="38665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70840" indent="-358140">
              <a:spcBef>
                <a:spcPts val="1540"/>
              </a:spcBef>
              <a:buClr>
                <a:srgbClr val="92A199"/>
              </a:buClr>
              <a:buSzPct val="83333"/>
              <a:buChar char="•"/>
              <a:tabLst>
                <a:tab pos="370205" algn="l"/>
                <a:tab pos="37084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Stay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Engaged</a:t>
            </a:r>
            <a:endParaRPr sz="2400" dirty="0">
              <a:latin typeface="Arial"/>
              <a:cs typeface="Arial"/>
            </a:endParaRPr>
          </a:p>
          <a:p>
            <a:pPr marL="370840" indent="-358140">
              <a:spcBef>
                <a:spcPts val="1440"/>
              </a:spcBef>
              <a:buClr>
                <a:srgbClr val="92A199"/>
              </a:buClr>
              <a:buSzPct val="83333"/>
              <a:buChar char="•"/>
              <a:tabLst>
                <a:tab pos="370205" algn="l"/>
                <a:tab pos="37084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Speak Your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 Truth</a:t>
            </a:r>
            <a:endParaRPr sz="2400" dirty="0">
              <a:latin typeface="Arial"/>
              <a:cs typeface="Arial"/>
            </a:endParaRPr>
          </a:p>
          <a:p>
            <a:pPr marL="370840" indent="-358140">
              <a:spcBef>
                <a:spcPts val="1440"/>
              </a:spcBef>
              <a:buClr>
                <a:srgbClr val="92A199"/>
              </a:buClr>
              <a:buSzPct val="83333"/>
              <a:buChar char="•"/>
              <a:tabLst>
                <a:tab pos="370205" algn="l"/>
                <a:tab pos="37084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No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Fixing</a:t>
            </a:r>
            <a:endParaRPr sz="2400" dirty="0">
              <a:latin typeface="Arial"/>
              <a:cs typeface="Arial"/>
            </a:endParaRPr>
          </a:p>
          <a:p>
            <a:pPr marL="370840" indent="-358140">
              <a:spcBef>
                <a:spcPts val="1440"/>
              </a:spcBef>
              <a:buClr>
                <a:srgbClr val="92A199"/>
              </a:buClr>
              <a:buSzPct val="83333"/>
              <a:buChar char="•"/>
              <a:tabLst>
                <a:tab pos="370205" algn="l"/>
                <a:tab pos="37084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Experience</a:t>
            </a:r>
            <a:r>
              <a:rPr sz="2400" spc="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Discomfort</a:t>
            </a:r>
            <a:endParaRPr sz="2400" dirty="0">
              <a:latin typeface="Arial"/>
              <a:cs typeface="Arial"/>
            </a:endParaRPr>
          </a:p>
          <a:p>
            <a:pPr marL="370840" indent="-358140">
              <a:spcBef>
                <a:spcPts val="1440"/>
              </a:spcBef>
              <a:buClr>
                <a:srgbClr val="92A199"/>
              </a:buClr>
              <a:buSzPct val="83333"/>
              <a:buChar char="•"/>
              <a:tabLst>
                <a:tab pos="370205" algn="l"/>
                <a:tab pos="37084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Take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Risks</a:t>
            </a:r>
            <a:endParaRPr sz="2400" dirty="0">
              <a:latin typeface="Arial"/>
              <a:cs typeface="Arial"/>
            </a:endParaRPr>
          </a:p>
          <a:p>
            <a:pPr marL="370840" indent="-358140">
              <a:spcBef>
                <a:spcPts val="1445"/>
              </a:spcBef>
              <a:buClr>
                <a:srgbClr val="92A199"/>
              </a:buClr>
              <a:buSzPct val="83333"/>
              <a:buChar char="•"/>
              <a:tabLst>
                <a:tab pos="370205" algn="l"/>
                <a:tab pos="37084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Listen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Understanding</a:t>
            </a:r>
            <a:endParaRPr sz="2400" dirty="0">
              <a:latin typeface="Arial"/>
              <a:cs typeface="Arial"/>
            </a:endParaRPr>
          </a:p>
          <a:p>
            <a:pPr marL="370840" indent="-358140">
              <a:spcBef>
                <a:spcPts val="1440"/>
              </a:spcBef>
              <a:buClr>
                <a:srgbClr val="92A199"/>
              </a:buClr>
              <a:buSzPct val="83333"/>
              <a:buChar char="•"/>
              <a:tabLst>
                <a:tab pos="370205" algn="l"/>
                <a:tab pos="37084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Expect and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Accept</a:t>
            </a:r>
            <a:r>
              <a:rPr sz="2400" spc="-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non-closure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7707" y="6046014"/>
            <a:ext cx="80498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source: Cultures Connecting, Dr. Caprice Hollins and </a:t>
            </a: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Ilsa </a:t>
            </a: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Govan</a:t>
            </a: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, adapted </a:t>
            </a: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from </a:t>
            </a: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the work </a:t>
            </a:r>
            <a:r>
              <a:rPr sz="12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Singleton and Linton</a:t>
            </a:r>
            <a:r>
              <a:rPr sz="1200" spc="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92934"/>
                </a:solidFill>
                <a:latin typeface="Arial"/>
                <a:cs typeface="Arial"/>
              </a:rPr>
              <a:t>(2006)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08814" y="6421699"/>
            <a:ext cx="244864" cy="23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5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7682" y="775968"/>
            <a:ext cx="751917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What we mean by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Equity?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3714" y="2085663"/>
            <a:ext cx="3717290" cy="189483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spcBef>
                <a:spcPts val="1220"/>
              </a:spcBef>
            </a:pPr>
            <a:r>
              <a:rPr sz="2800" spc="-5" dirty="0">
                <a:latin typeface="Arial"/>
                <a:cs typeface="Arial"/>
              </a:rPr>
              <a:t>As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Fairness…</a:t>
            </a:r>
            <a:endParaRPr sz="2800" dirty="0">
              <a:latin typeface="Arial"/>
              <a:cs typeface="Arial"/>
            </a:endParaRPr>
          </a:p>
          <a:p>
            <a:pPr marL="12700" marR="5080">
              <a:spcBef>
                <a:spcPts val="635"/>
              </a:spcBef>
            </a:pPr>
            <a:r>
              <a:rPr sz="1600" spc="-5" dirty="0">
                <a:latin typeface="Arial"/>
                <a:cs typeface="Arial"/>
              </a:rPr>
              <a:t>Removes obstacles to success such as  family background and socio-economic  circumstances from the educational  experience of learners and the narratives  of professional practice.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2527" y="2091431"/>
            <a:ext cx="3545840" cy="140716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spcBef>
                <a:spcPts val="1220"/>
              </a:spcBef>
            </a:pPr>
            <a:r>
              <a:rPr sz="2800" spc="-5" dirty="0">
                <a:latin typeface="Arial"/>
                <a:cs typeface="Arial"/>
              </a:rPr>
              <a:t>As Inclusion…</a:t>
            </a:r>
            <a:endParaRPr sz="2800" dirty="0">
              <a:latin typeface="Arial"/>
              <a:cs typeface="Arial"/>
            </a:endParaRPr>
          </a:p>
          <a:p>
            <a:pPr marL="12700" marR="5080">
              <a:spcBef>
                <a:spcPts val="635"/>
              </a:spcBef>
            </a:pPr>
            <a:r>
              <a:rPr sz="1600" spc="-5" dirty="0">
                <a:latin typeface="Arial"/>
                <a:cs typeface="Arial"/>
              </a:rPr>
              <a:t>Ensures that all students cross our  graduation stages with dignity, purpose  and options.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527" y="3667470"/>
            <a:ext cx="38100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Ensures that nobody is left out because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endParaRPr sz="1600" dirty="0">
              <a:latin typeface="Arial"/>
              <a:cs typeface="Arial"/>
            </a:endParaRPr>
          </a:p>
          <a:p>
            <a:pPr marL="12700"/>
            <a:r>
              <a:rPr sz="1600" spc="-10" dirty="0">
                <a:latin typeface="Arial"/>
                <a:cs typeface="Arial"/>
              </a:rPr>
              <a:t>who </a:t>
            </a:r>
            <a:r>
              <a:rPr sz="1600" spc="-5" dirty="0">
                <a:latin typeface="Arial"/>
                <a:cs typeface="Arial"/>
              </a:rPr>
              <a:t>they are and from where they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come</a:t>
            </a:r>
            <a:r>
              <a:rPr sz="1600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0" y="6308243"/>
            <a:ext cx="7898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Source: </a:t>
            </a:r>
            <a:r>
              <a:rPr sz="1400" spc="-5" dirty="0">
                <a:latin typeface="Arial"/>
                <a:cs typeface="Arial"/>
              </a:rPr>
              <a:t>OECD. </a:t>
            </a:r>
            <a:r>
              <a:rPr sz="1400" i="1" dirty="0">
                <a:latin typeface="Arial"/>
                <a:cs typeface="Arial"/>
              </a:rPr>
              <a:t>Promising Practices in Supporting Success for </a:t>
            </a:r>
            <a:r>
              <a:rPr sz="1400" i="1" spc="-5" dirty="0">
                <a:latin typeface="Arial"/>
                <a:cs typeface="Arial"/>
              </a:rPr>
              <a:t>Indigenous </a:t>
            </a:r>
            <a:r>
              <a:rPr sz="1400" i="1" dirty="0">
                <a:latin typeface="Arial"/>
                <a:cs typeface="Arial"/>
              </a:rPr>
              <a:t>Students</a:t>
            </a:r>
            <a:r>
              <a:rPr sz="1400" dirty="0">
                <a:latin typeface="Arial"/>
                <a:cs typeface="Arial"/>
              </a:rPr>
              <a:t>. August,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2017.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88367" y="6343201"/>
            <a:ext cx="244864" cy="23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66061" y="4662461"/>
            <a:ext cx="4392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= </a:t>
            </a:r>
            <a:r>
              <a:rPr sz="3600" spc="-5" dirty="0">
                <a:latin typeface="Calibri"/>
                <a:cs typeface="Calibri"/>
              </a:rPr>
              <a:t>Equity of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Opportunity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76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62" y="745298"/>
            <a:ext cx="11937076" cy="99835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Equity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about </a:t>
            </a:r>
            <a:r>
              <a:rPr sz="3200" dirty="0">
                <a:latin typeface="Arial"/>
                <a:cs typeface="Arial"/>
              </a:rPr>
              <a:t>WHO we are 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educators</a:t>
            </a:r>
            <a:endParaRPr sz="32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and what </a:t>
            </a:r>
            <a:r>
              <a:rPr sz="3200" dirty="0">
                <a:latin typeface="Arial"/>
                <a:cs typeface="Arial"/>
              </a:rPr>
              <a:t>we </a:t>
            </a:r>
            <a:r>
              <a:rPr sz="3200" spc="-5" dirty="0">
                <a:latin typeface="Arial"/>
                <a:cs typeface="Arial"/>
              </a:rPr>
              <a:t>commit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changing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32510" y="2194560"/>
            <a:ext cx="11593484" cy="3777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223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3200" spc="-10" dirty="0" smtClean="0"/>
              <a:t>                 </a:t>
            </a:r>
            <a:r>
              <a:rPr sz="3200" spc="-10" dirty="0" smtClean="0"/>
              <a:t>“</a:t>
            </a:r>
            <a:r>
              <a:rPr sz="3200" spc="-10" dirty="0"/>
              <a:t>What </a:t>
            </a:r>
            <a:r>
              <a:rPr sz="3200" spc="-5" dirty="0"/>
              <a:t>are </a:t>
            </a:r>
            <a:r>
              <a:rPr sz="3200" spc="-10" dirty="0"/>
              <a:t>we</a:t>
            </a:r>
            <a:r>
              <a:rPr sz="3200" spc="10" dirty="0"/>
              <a:t> </a:t>
            </a:r>
            <a:r>
              <a:rPr sz="3200" spc="-5" dirty="0"/>
              <a:t>leading</a:t>
            </a:r>
            <a:r>
              <a:rPr sz="3200" spc="-5" dirty="0" smtClean="0"/>
              <a:t>?”</a:t>
            </a:r>
            <a:endParaRPr lang="en-US" sz="3200" spc="-5" dirty="0" smtClean="0"/>
          </a:p>
          <a:p>
            <a:pPr marL="1332230" indent="0">
              <a:lnSpc>
                <a:spcPct val="100000"/>
              </a:lnSpc>
              <a:spcBef>
                <a:spcPts val="95"/>
              </a:spcBef>
              <a:buNone/>
            </a:pPr>
            <a:endParaRPr sz="48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SzPct val="84615"/>
              <a:tabLst>
                <a:tab pos="195580" algn="l"/>
              </a:tabLst>
            </a:pPr>
            <a:r>
              <a:rPr sz="2600" spc="-5" dirty="0">
                <a:latin typeface="Arial"/>
                <a:cs typeface="Arial"/>
              </a:rPr>
              <a:t>Racism of low expectations;</a:t>
            </a:r>
            <a:endParaRPr sz="26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80"/>
              </a:spcBef>
              <a:buClr>
                <a:srgbClr val="92A199"/>
              </a:buClr>
              <a:buSzPct val="84615"/>
              <a:tabLst>
                <a:tab pos="195580" algn="l"/>
              </a:tabLst>
            </a:pPr>
            <a:r>
              <a:rPr sz="2600" spc="-5" dirty="0">
                <a:latin typeface="Arial"/>
                <a:cs typeface="Arial"/>
              </a:rPr>
              <a:t>Implicit bias and privilege;</a:t>
            </a:r>
            <a:endParaRPr sz="26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80"/>
              </a:spcBef>
              <a:buClr>
                <a:srgbClr val="92A199"/>
              </a:buClr>
              <a:buSzPct val="84615"/>
              <a:tabLst>
                <a:tab pos="195580" algn="l"/>
              </a:tabLst>
            </a:pPr>
            <a:r>
              <a:rPr sz="2600" spc="-5" dirty="0">
                <a:latin typeface="Arial"/>
                <a:cs typeface="Arial"/>
              </a:rPr>
              <a:t>Deficit thinking and theorizing;</a:t>
            </a:r>
            <a:endParaRPr sz="2600" dirty="0">
              <a:latin typeface="Arial"/>
              <a:cs typeface="Arial"/>
            </a:endParaRPr>
          </a:p>
          <a:p>
            <a:pPr marL="195580" marR="5080" indent="-182880">
              <a:lnSpc>
                <a:spcPts val="2800"/>
              </a:lnSpc>
              <a:spcBef>
                <a:spcPts val="525"/>
              </a:spcBef>
              <a:buClr>
                <a:srgbClr val="92A199"/>
              </a:buClr>
              <a:tabLst>
                <a:tab pos="195580" algn="l"/>
              </a:tabLst>
            </a:pPr>
            <a:r>
              <a:rPr sz="2600" spc="-10" dirty="0">
                <a:latin typeface="Arial"/>
                <a:cs typeface="Arial"/>
              </a:rPr>
              <a:t>One </a:t>
            </a:r>
            <a:r>
              <a:rPr sz="2600" spc="-5" dirty="0">
                <a:latin typeface="Arial"/>
                <a:cs typeface="Arial"/>
              </a:rPr>
              <a:t>size fits all planning and </a:t>
            </a:r>
            <a:r>
              <a:rPr sz="2600" spc="-10" dirty="0">
                <a:latin typeface="Arial"/>
                <a:cs typeface="Arial"/>
              </a:rPr>
              <a:t>organizing </a:t>
            </a:r>
            <a:r>
              <a:rPr sz="2600" spc="-5" dirty="0">
                <a:latin typeface="Arial"/>
                <a:cs typeface="Arial"/>
              </a:rPr>
              <a:t>for learning</a:t>
            </a:r>
            <a:r>
              <a:rPr sz="2600" spc="-5" dirty="0" smtClean="0">
                <a:latin typeface="Arial"/>
                <a:cs typeface="Arial"/>
              </a:rPr>
              <a:t>;</a:t>
            </a:r>
            <a:r>
              <a:rPr lang="en-US" sz="2600" spc="-5" dirty="0" smtClean="0">
                <a:latin typeface="Arial"/>
                <a:cs typeface="Arial"/>
              </a:rPr>
              <a:t> and,</a:t>
            </a:r>
            <a:endParaRPr lang="en-US" sz="2600" dirty="0">
              <a:latin typeface="Arial"/>
              <a:cs typeface="Arial"/>
            </a:endParaRPr>
          </a:p>
          <a:p>
            <a:pPr marL="195580" marR="5080" indent="-182880">
              <a:lnSpc>
                <a:spcPts val="2800"/>
              </a:lnSpc>
              <a:spcBef>
                <a:spcPts val="525"/>
              </a:spcBef>
              <a:buClr>
                <a:srgbClr val="92A199"/>
              </a:buClr>
              <a:tabLst>
                <a:tab pos="195580" algn="l"/>
              </a:tabLst>
            </a:pPr>
            <a:endParaRPr lang="en-US" sz="2600" spc="-5" dirty="0">
              <a:latin typeface="Arial"/>
              <a:cs typeface="Arial"/>
            </a:endParaRPr>
          </a:p>
          <a:p>
            <a:pPr marL="12700" marR="5080" indent="0" algn="ctr">
              <a:lnSpc>
                <a:spcPts val="2800"/>
              </a:lnSpc>
              <a:spcBef>
                <a:spcPts val="525"/>
              </a:spcBef>
              <a:buClr>
                <a:srgbClr val="92A199"/>
              </a:buClr>
              <a:buNone/>
              <a:tabLst>
                <a:tab pos="195580" algn="l"/>
              </a:tabLst>
            </a:pPr>
            <a:r>
              <a:rPr sz="2600" spc="-5" dirty="0" smtClean="0">
                <a:latin typeface="Arial"/>
                <a:cs typeface="Arial"/>
              </a:rPr>
              <a:t>Silence </a:t>
            </a:r>
            <a:r>
              <a:rPr sz="2600" spc="-5" dirty="0">
                <a:latin typeface="Arial"/>
                <a:cs typeface="Arial"/>
              </a:rPr>
              <a:t>in the face of all of 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 smtClean="0">
                <a:latin typeface="Arial"/>
                <a:cs typeface="Arial"/>
              </a:rPr>
              <a:t>above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08814" y="6421699"/>
            <a:ext cx="244864" cy="23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2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8166" y="1774036"/>
            <a:ext cx="6165169" cy="215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0050" y="1575564"/>
            <a:ext cx="0" cy="3786504"/>
          </a:xfrm>
          <a:custGeom>
            <a:avLst/>
            <a:gdLst/>
            <a:ahLst/>
            <a:cxnLst/>
            <a:rect l="l" t="t" r="r" b="b"/>
            <a:pathLst>
              <a:path h="3786504">
                <a:moveTo>
                  <a:pt x="0" y="3786240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33332" y="1673273"/>
            <a:ext cx="2466340" cy="0"/>
          </a:xfrm>
          <a:custGeom>
            <a:avLst/>
            <a:gdLst/>
            <a:ahLst/>
            <a:cxnLst/>
            <a:rect l="l" t="t" r="r" b="b"/>
            <a:pathLst>
              <a:path w="2466340">
                <a:moveTo>
                  <a:pt x="0" y="0"/>
                </a:moveTo>
                <a:lnTo>
                  <a:pt x="2466066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6999" y="5349590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6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7511" y="878389"/>
            <a:ext cx="3481070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700" b="1" spc="-465" dirty="0">
                <a:solidFill>
                  <a:srgbClr val="080808"/>
                </a:solidFill>
                <a:latin typeface="Arial"/>
                <a:cs typeface="Arial"/>
              </a:rPr>
              <a:t>Accelerated</a:t>
            </a:r>
            <a:r>
              <a:rPr sz="3700" b="1" spc="-4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3700" b="1" spc="-715" dirty="0">
                <a:solidFill>
                  <a:srgbClr val="080808"/>
                </a:solidFill>
                <a:latin typeface="Arial"/>
                <a:cs typeface="Arial"/>
              </a:rPr>
              <a:t>Success</a:t>
            </a:r>
            <a:endParaRPr sz="3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6232" y="2449120"/>
            <a:ext cx="7937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050" spc="-70" dirty="0">
                <a:solidFill>
                  <a:srgbClr val="080808"/>
                </a:solidFill>
                <a:latin typeface="Arial"/>
                <a:cs typeface="Arial"/>
              </a:rPr>
              <a:t>Non-Aboriginal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0481" y="3887279"/>
            <a:ext cx="52959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050" spc="-75" dirty="0">
                <a:solidFill>
                  <a:srgbClr val="080808"/>
                </a:solidFill>
                <a:latin typeface="Arial"/>
                <a:cs typeface="Arial"/>
              </a:rPr>
              <a:t>Aboriginal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9878" y="5418569"/>
            <a:ext cx="31432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50" dirty="0">
                <a:solidFill>
                  <a:srgbClr val="080808"/>
                </a:solidFill>
                <a:latin typeface="Courier New"/>
                <a:cs typeface="Courier New"/>
              </a:rPr>
              <a:t>2000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1727" y="5418569"/>
            <a:ext cx="31813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40" dirty="0">
                <a:solidFill>
                  <a:srgbClr val="080808"/>
                </a:solidFill>
                <a:latin typeface="Courier New"/>
                <a:cs typeface="Courier New"/>
              </a:rPr>
              <a:t>2005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6180" y="5418569"/>
            <a:ext cx="31813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40" dirty="0">
                <a:solidFill>
                  <a:srgbClr val="080808"/>
                </a:solidFill>
                <a:latin typeface="Courier New"/>
                <a:cs typeface="Courier New"/>
              </a:rPr>
              <a:t>2010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8422" y="5418569"/>
            <a:ext cx="30988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60" dirty="0">
                <a:solidFill>
                  <a:srgbClr val="080808"/>
                </a:solidFill>
                <a:latin typeface="Courier New"/>
                <a:cs typeface="Courier New"/>
              </a:rPr>
              <a:t>2015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3718" y="5418569"/>
            <a:ext cx="31813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40" dirty="0">
                <a:solidFill>
                  <a:srgbClr val="080808"/>
                </a:solidFill>
                <a:latin typeface="Courier New"/>
                <a:cs typeface="Courier New"/>
              </a:rPr>
              <a:t>2016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2067" y="5418569"/>
            <a:ext cx="31813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40" dirty="0">
                <a:solidFill>
                  <a:srgbClr val="080808"/>
                </a:solidFill>
                <a:latin typeface="Courier New"/>
                <a:cs typeface="Courier New"/>
              </a:rPr>
              <a:t>2017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0415" y="5418569"/>
            <a:ext cx="31813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40" dirty="0">
                <a:solidFill>
                  <a:srgbClr val="AFAFAF"/>
                </a:solidFill>
                <a:latin typeface="Courier New"/>
                <a:cs typeface="Courier New"/>
              </a:rPr>
              <a:t>2018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5710" y="5418569"/>
            <a:ext cx="30988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60" dirty="0">
                <a:solidFill>
                  <a:srgbClr val="AFAFAF"/>
                </a:solidFill>
                <a:latin typeface="Courier New"/>
                <a:cs typeface="Courier New"/>
              </a:rPr>
              <a:t>2019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61331" y="5418569"/>
            <a:ext cx="31813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350" spc="-240" dirty="0">
                <a:solidFill>
                  <a:srgbClr val="AFAFAF"/>
                </a:solidFill>
                <a:latin typeface="Courier New"/>
                <a:cs typeface="Courier New"/>
              </a:rPr>
              <a:t>2020</a:t>
            </a:r>
            <a:endParaRPr sz="135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025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369" y="552703"/>
            <a:ext cx="6375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>
                <a:solidFill>
                  <a:srgbClr val="D2523B"/>
                </a:solidFill>
                <a:latin typeface="Arial"/>
                <a:cs typeface="Arial"/>
              </a:rPr>
              <a:t>Expanding the Focus </a:t>
            </a:r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for</a:t>
            </a:r>
            <a:r>
              <a:rPr sz="3600" spc="-90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D2523B"/>
                </a:solidFill>
                <a:latin typeface="Arial"/>
                <a:cs typeface="Arial"/>
              </a:rPr>
              <a:t>Equity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5909" y="1412748"/>
            <a:ext cx="1419860" cy="922655"/>
          </a:xfrm>
          <a:custGeom>
            <a:avLst/>
            <a:gdLst/>
            <a:ahLst/>
            <a:cxnLst/>
            <a:rect l="l" t="t" r="r" b="b"/>
            <a:pathLst>
              <a:path w="1419860" h="922655">
                <a:moveTo>
                  <a:pt x="1265554" y="0"/>
                </a:moveTo>
                <a:lnTo>
                  <a:pt x="153797" y="0"/>
                </a:lnTo>
                <a:lnTo>
                  <a:pt x="105176" y="7838"/>
                </a:lnTo>
                <a:lnTo>
                  <a:pt x="62956" y="29667"/>
                </a:lnTo>
                <a:lnTo>
                  <a:pt x="29667" y="62956"/>
                </a:lnTo>
                <a:lnTo>
                  <a:pt x="7838" y="105176"/>
                </a:lnTo>
                <a:lnTo>
                  <a:pt x="0" y="153797"/>
                </a:lnTo>
                <a:lnTo>
                  <a:pt x="0" y="768857"/>
                </a:lnTo>
                <a:lnTo>
                  <a:pt x="7838" y="817416"/>
                </a:lnTo>
                <a:lnTo>
                  <a:pt x="29667" y="859598"/>
                </a:lnTo>
                <a:lnTo>
                  <a:pt x="62956" y="892868"/>
                </a:lnTo>
                <a:lnTo>
                  <a:pt x="105176" y="914690"/>
                </a:lnTo>
                <a:lnTo>
                  <a:pt x="153797" y="922527"/>
                </a:lnTo>
                <a:lnTo>
                  <a:pt x="1265554" y="922527"/>
                </a:lnTo>
                <a:lnTo>
                  <a:pt x="1314126" y="914690"/>
                </a:lnTo>
                <a:lnTo>
                  <a:pt x="1356340" y="892868"/>
                </a:lnTo>
                <a:lnTo>
                  <a:pt x="1389648" y="859598"/>
                </a:lnTo>
                <a:lnTo>
                  <a:pt x="1411501" y="817416"/>
                </a:lnTo>
                <a:lnTo>
                  <a:pt x="1419352" y="768857"/>
                </a:lnTo>
                <a:lnTo>
                  <a:pt x="1419352" y="153797"/>
                </a:lnTo>
                <a:lnTo>
                  <a:pt x="1411501" y="105176"/>
                </a:lnTo>
                <a:lnTo>
                  <a:pt x="1389648" y="62956"/>
                </a:lnTo>
                <a:lnTo>
                  <a:pt x="1356340" y="29667"/>
                </a:lnTo>
                <a:lnTo>
                  <a:pt x="1314126" y="7838"/>
                </a:lnTo>
                <a:lnTo>
                  <a:pt x="1265554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5909" y="1412748"/>
            <a:ext cx="1419860" cy="922655"/>
          </a:xfrm>
          <a:custGeom>
            <a:avLst/>
            <a:gdLst/>
            <a:ahLst/>
            <a:cxnLst/>
            <a:rect l="l" t="t" r="r" b="b"/>
            <a:pathLst>
              <a:path w="1419860" h="922655">
                <a:moveTo>
                  <a:pt x="0" y="153797"/>
                </a:moveTo>
                <a:lnTo>
                  <a:pt x="7838" y="105176"/>
                </a:lnTo>
                <a:lnTo>
                  <a:pt x="29667" y="62956"/>
                </a:lnTo>
                <a:lnTo>
                  <a:pt x="62956" y="29667"/>
                </a:lnTo>
                <a:lnTo>
                  <a:pt x="105176" y="7838"/>
                </a:lnTo>
                <a:lnTo>
                  <a:pt x="153797" y="0"/>
                </a:lnTo>
                <a:lnTo>
                  <a:pt x="1265554" y="0"/>
                </a:lnTo>
                <a:lnTo>
                  <a:pt x="1314126" y="7838"/>
                </a:lnTo>
                <a:lnTo>
                  <a:pt x="1356340" y="29667"/>
                </a:lnTo>
                <a:lnTo>
                  <a:pt x="1389648" y="62956"/>
                </a:lnTo>
                <a:lnTo>
                  <a:pt x="1411501" y="105176"/>
                </a:lnTo>
                <a:lnTo>
                  <a:pt x="1419352" y="153797"/>
                </a:lnTo>
                <a:lnTo>
                  <a:pt x="1419352" y="768857"/>
                </a:lnTo>
                <a:lnTo>
                  <a:pt x="1411501" y="817416"/>
                </a:lnTo>
                <a:lnTo>
                  <a:pt x="1389648" y="859598"/>
                </a:lnTo>
                <a:lnTo>
                  <a:pt x="1356340" y="892868"/>
                </a:lnTo>
                <a:lnTo>
                  <a:pt x="1314126" y="914690"/>
                </a:lnTo>
                <a:lnTo>
                  <a:pt x="1265554" y="922527"/>
                </a:lnTo>
                <a:lnTo>
                  <a:pt x="153797" y="922527"/>
                </a:lnTo>
                <a:lnTo>
                  <a:pt x="105176" y="914690"/>
                </a:lnTo>
                <a:lnTo>
                  <a:pt x="62956" y="892868"/>
                </a:lnTo>
                <a:lnTo>
                  <a:pt x="29667" y="859598"/>
                </a:lnTo>
                <a:lnTo>
                  <a:pt x="7838" y="817416"/>
                </a:lnTo>
                <a:lnTo>
                  <a:pt x="0" y="768857"/>
                </a:lnTo>
                <a:lnTo>
                  <a:pt x="0" y="15379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94146" y="1569848"/>
            <a:ext cx="1182370" cy="5797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68910">
              <a:lnSpc>
                <a:spcPts val="1400"/>
              </a:lnSpc>
              <a:spcBef>
                <a:spcPts val="27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1. Create a  District Equity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Scanning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8491" y="2125346"/>
            <a:ext cx="441959" cy="441325"/>
          </a:xfrm>
          <a:custGeom>
            <a:avLst/>
            <a:gdLst/>
            <a:ahLst/>
            <a:cxnLst/>
            <a:rect l="l" t="t" r="r" b="b"/>
            <a:pathLst>
              <a:path w="441960" h="441325">
                <a:moveTo>
                  <a:pt x="0" y="0"/>
                </a:moveTo>
                <a:lnTo>
                  <a:pt x="42340" y="30812"/>
                </a:lnTo>
                <a:lnTo>
                  <a:pt x="83747" y="62782"/>
                </a:lnTo>
                <a:lnTo>
                  <a:pt x="124200" y="95886"/>
                </a:lnTo>
                <a:lnTo>
                  <a:pt x="163674" y="130104"/>
                </a:lnTo>
                <a:lnTo>
                  <a:pt x="202149" y="165411"/>
                </a:lnTo>
                <a:lnTo>
                  <a:pt x="239601" y="201787"/>
                </a:lnTo>
                <a:lnTo>
                  <a:pt x="276008" y="239207"/>
                </a:lnTo>
                <a:lnTo>
                  <a:pt x="311347" y="277650"/>
                </a:lnTo>
                <a:lnTo>
                  <a:pt x="345596" y="317093"/>
                </a:lnTo>
                <a:lnTo>
                  <a:pt x="378733" y="357513"/>
                </a:lnTo>
                <a:lnTo>
                  <a:pt x="410734" y="398889"/>
                </a:lnTo>
                <a:lnTo>
                  <a:pt x="441579" y="441197"/>
                </a:lnTo>
              </a:path>
            </a:pathLst>
          </a:custGeom>
          <a:ln w="9525">
            <a:solidFill>
              <a:srgbClr val="92A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2117" y="2739771"/>
            <a:ext cx="1419225" cy="922655"/>
          </a:xfrm>
          <a:custGeom>
            <a:avLst/>
            <a:gdLst/>
            <a:ahLst/>
            <a:cxnLst/>
            <a:rect l="l" t="t" r="r" b="b"/>
            <a:pathLst>
              <a:path w="1419225" h="922654">
                <a:moveTo>
                  <a:pt x="1265555" y="0"/>
                </a:moveTo>
                <a:lnTo>
                  <a:pt x="153797" y="0"/>
                </a:lnTo>
                <a:lnTo>
                  <a:pt x="105176" y="7838"/>
                </a:lnTo>
                <a:lnTo>
                  <a:pt x="62956" y="29667"/>
                </a:lnTo>
                <a:lnTo>
                  <a:pt x="29667" y="62956"/>
                </a:lnTo>
                <a:lnTo>
                  <a:pt x="7838" y="105176"/>
                </a:lnTo>
                <a:lnTo>
                  <a:pt x="0" y="153796"/>
                </a:lnTo>
                <a:lnTo>
                  <a:pt x="0" y="768857"/>
                </a:lnTo>
                <a:lnTo>
                  <a:pt x="7838" y="817416"/>
                </a:lnTo>
                <a:lnTo>
                  <a:pt x="29667" y="859598"/>
                </a:lnTo>
                <a:lnTo>
                  <a:pt x="62956" y="892868"/>
                </a:lnTo>
                <a:lnTo>
                  <a:pt x="105176" y="914690"/>
                </a:lnTo>
                <a:lnTo>
                  <a:pt x="153797" y="922527"/>
                </a:lnTo>
                <a:lnTo>
                  <a:pt x="1265555" y="922527"/>
                </a:lnTo>
                <a:lnTo>
                  <a:pt x="1314113" y="914690"/>
                </a:lnTo>
                <a:lnTo>
                  <a:pt x="1356295" y="892868"/>
                </a:lnTo>
                <a:lnTo>
                  <a:pt x="1389565" y="859598"/>
                </a:lnTo>
                <a:lnTo>
                  <a:pt x="1411387" y="817416"/>
                </a:lnTo>
                <a:lnTo>
                  <a:pt x="1419225" y="768857"/>
                </a:lnTo>
                <a:lnTo>
                  <a:pt x="1419225" y="153796"/>
                </a:lnTo>
                <a:lnTo>
                  <a:pt x="1411387" y="105176"/>
                </a:lnTo>
                <a:lnTo>
                  <a:pt x="1389565" y="62956"/>
                </a:lnTo>
                <a:lnTo>
                  <a:pt x="1356295" y="29667"/>
                </a:lnTo>
                <a:lnTo>
                  <a:pt x="1314113" y="7838"/>
                </a:lnTo>
                <a:lnTo>
                  <a:pt x="1265555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2117" y="2739771"/>
            <a:ext cx="1419225" cy="922655"/>
          </a:xfrm>
          <a:custGeom>
            <a:avLst/>
            <a:gdLst/>
            <a:ahLst/>
            <a:cxnLst/>
            <a:rect l="l" t="t" r="r" b="b"/>
            <a:pathLst>
              <a:path w="1419225" h="922654">
                <a:moveTo>
                  <a:pt x="0" y="153796"/>
                </a:moveTo>
                <a:lnTo>
                  <a:pt x="7838" y="105176"/>
                </a:lnTo>
                <a:lnTo>
                  <a:pt x="29667" y="62956"/>
                </a:lnTo>
                <a:lnTo>
                  <a:pt x="62956" y="29667"/>
                </a:lnTo>
                <a:lnTo>
                  <a:pt x="105176" y="7838"/>
                </a:lnTo>
                <a:lnTo>
                  <a:pt x="153797" y="0"/>
                </a:lnTo>
                <a:lnTo>
                  <a:pt x="1265555" y="0"/>
                </a:lnTo>
                <a:lnTo>
                  <a:pt x="1314113" y="7838"/>
                </a:lnTo>
                <a:lnTo>
                  <a:pt x="1356295" y="29667"/>
                </a:lnTo>
                <a:lnTo>
                  <a:pt x="1389565" y="62956"/>
                </a:lnTo>
                <a:lnTo>
                  <a:pt x="1411387" y="105176"/>
                </a:lnTo>
                <a:lnTo>
                  <a:pt x="1419225" y="153796"/>
                </a:lnTo>
                <a:lnTo>
                  <a:pt x="1419225" y="768857"/>
                </a:lnTo>
                <a:lnTo>
                  <a:pt x="1411387" y="817416"/>
                </a:lnTo>
                <a:lnTo>
                  <a:pt x="1389565" y="859598"/>
                </a:lnTo>
                <a:lnTo>
                  <a:pt x="1356295" y="892868"/>
                </a:lnTo>
                <a:lnTo>
                  <a:pt x="1314113" y="914690"/>
                </a:lnTo>
                <a:lnTo>
                  <a:pt x="1265555" y="922527"/>
                </a:lnTo>
                <a:lnTo>
                  <a:pt x="153797" y="922527"/>
                </a:lnTo>
                <a:lnTo>
                  <a:pt x="105176" y="914690"/>
                </a:lnTo>
                <a:lnTo>
                  <a:pt x="62956" y="892868"/>
                </a:lnTo>
                <a:lnTo>
                  <a:pt x="29667" y="859598"/>
                </a:lnTo>
                <a:lnTo>
                  <a:pt x="7838" y="817416"/>
                </a:lnTo>
                <a:lnTo>
                  <a:pt x="0" y="768857"/>
                </a:lnTo>
                <a:lnTo>
                  <a:pt x="0" y="153796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89420" y="2986228"/>
            <a:ext cx="904875" cy="40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>
              <a:lnSpc>
                <a:spcPts val="148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8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Scan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55178" y="3880740"/>
            <a:ext cx="163830" cy="648335"/>
          </a:xfrm>
          <a:custGeom>
            <a:avLst/>
            <a:gdLst/>
            <a:ahLst/>
            <a:cxnLst/>
            <a:rect l="l" t="t" r="r" b="b"/>
            <a:pathLst>
              <a:path w="163829" h="648335">
                <a:moveTo>
                  <a:pt x="163322" y="0"/>
                </a:moveTo>
                <a:lnTo>
                  <a:pt x="159283" y="51642"/>
                </a:lnTo>
                <a:lnTo>
                  <a:pt x="153795" y="103092"/>
                </a:lnTo>
                <a:lnTo>
                  <a:pt x="146867" y="154322"/>
                </a:lnTo>
                <a:lnTo>
                  <a:pt x="138505" y="205302"/>
                </a:lnTo>
                <a:lnTo>
                  <a:pt x="128717" y="256004"/>
                </a:lnTo>
                <a:lnTo>
                  <a:pt x="117511" y="306397"/>
                </a:lnTo>
                <a:lnTo>
                  <a:pt x="104894" y="356454"/>
                </a:lnTo>
                <a:lnTo>
                  <a:pt x="90875" y="406144"/>
                </a:lnTo>
                <a:lnTo>
                  <a:pt x="75460" y="455438"/>
                </a:lnTo>
                <a:lnTo>
                  <a:pt x="58657" y="504309"/>
                </a:lnTo>
                <a:lnTo>
                  <a:pt x="40475" y="552725"/>
                </a:lnTo>
                <a:lnTo>
                  <a:pt x="20919" y="600659"/>
                </a:lnTo>
                <a:lnTo>
                  <a:pt x="0" y="648081"/>
                </a:lnTo>
              </a:path>
            </a:pathLst>
          </a:custGeom>
          <a:ln w="9525">
            <a:solidFill>
              <a:srgbClr val="92A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4036" y="4721606"/>
            <a:ext cx="1419225" cy="922655"/>
          </a:xfrm>
          <a:custGeom>
            <a:avLst/>
            <a:gdLst/>
            <a:ahLst/>
            <a:cxnLst/>
            <a:rect l="l" t="t" r="r" b="b"/>
            <a:pathLst>
              <a:path w="1419225" h="922654">
                <a:moveTo>
                  <a:pt x="1265554" y="0"/>
                </a:moveTo>
                <a:lnTo>
                  <a:pt x="153797" y="0"/>
                </a:lnTo>
                <a:lnTo>
                  <a:pt x="105176" y="7838"/>
                </a:lnTo>
                <a:lnTo>
                  <a:pt x="62956" y="29667"/>
                </a:lnTo>
                <a:lnTo>
                  <a:pt x="29667" y="62956"/>
                </a:lnTo>
                <a:lnTo>
                  <a:pt x="7838" y="105176"/>
                </a:lnTo>
                <a:lnTo>
                  <a:pt x="0" y="153797"/>
                </a:lnTo>
                <a:lnTo>
                  <a:pt x="0" y="768731"/>
                </a:lnTo>
                <a:lnTo>
                  <a:pt x="7838" y="817351"/>
                </a:lnTo>
                <a:lnTo>
                  <a:pt x="29667" y="859571"/>
                </a:lnTo>
                <a:lnTo>
                  <a:pt x="62956" y="892860"/>
                </a:lnTo>
                <a:lnTo>
                  <a:pt x="105176" y="914689"/>
                </a:lnTo>
                <a:lnTo>
                  <a:pt x="153797" y="922528"/>
                </a:lnTo>
                <a:lnTo>
                  <a:pt x="1265554" y="922528"/>
                </a:lnTo>
                <a:lnTo>
                  <a:pt x="1314113" y="914689"/>
                </a:lnTo>
                <a:lnTo>
                  <a:pt x="1356295" y="892860"/>
                </a:lnTo>
                <a:lnTo>
                  <a:pt x="1389565" y="859571"/>
                </a:lnTo>
                <a:lnTo>
                  <a:pt x="1411387" y="817351"/>
                </a:lnTo>
                <a:lnTo>
                  <a:pt x="1419225" y="768731"/>
                </a:lnTo>
                <a:lnTo>
                  <a:pt x="1419225" y="153797"/>
                </a:lnTo>
                <a:lnTo>
                  <a:pt x="1411387" y="105176"/>
                </a:lnTo>
                <a:lnTo>
                  <a:pt x="1389565" y="62956"/>
                </a:lnTo>
                <a:lnTo>
                  <a:pt x="1356295" y="29667"/>
                </a:lnTo>
                <a:lnTo>
                  <a:pt x="1314113" y="7838"/>
                </a:lnTo>
                <a:lnTo>
                  <a:pt x="1265554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4036" y="4721606"/>
            <a:ext cx="1419225" cy="922655"/>
          </a:xfrm>
          <a:custGeom>
            <a:avLst/>
            <a:gdLst/>
            <a:ahLst/>
            <a:cxnLst/>
            <a:rect l="l" t="t" r="r" b="b"/>
            <a:pathLst>
              <a:path w="1419225" h="922654">
                <a:moveTo>
                  <a:pt x="0" y="153797"/>
                </a:moveTo>
                <a:lnTo>
                  <a:pt x="7838" y="105176"/>
                </a:lnTo>
                <a:lnTo>
                  <a:pt x="29667" y="62956"/>
                </a:lnTo>
                <a:lnTo>
                  <a:pt x="62956" y="29667"/>
                </a:lnTo>
                <a:lnTo>
                  <a:pt x="105176" y="7838"/>
                </a:lnTo>
                <a:lnTo>
                  <a:pt x="153797" y="0"/>
                </a:lnTo>
                <a:lnTo>
                  <a:pt x="1265554" y="0"/>
                </a:lnTo>
                <a:lnTo>
                  <a:pt x="1314113" y="7838"/>
                </a:lnTo>
                <a:lnTo>
                  <a:pt x="1356295" y="29667"/>
                </a:lnTo>
                <a:lnTo>
                  <a:pt x="1389565" y="62956"/>
                </a:lnTo>
                <a:lnTo>
                  <a:pt x="1411387" y="105176"/>
                </a:lnTo>
                <a:lnTo>
                  <a:pt x="1419225" y="153797"/>
                </a:lnTo>
                <a:lnTo>
                  <a:pt x="1419225" y="768731"/>
                </a:lnTo>
                <a:lnTo>
                  <a:pt x="1411387" y="817351"/>
                </a:lnTo>
                <a:lnTo>
                  <a:pt x="1389565" y="859571"/>
                </a:lnTo>
                <a:lnTo>
                  <a:pt x="1356295" y="892860"/>
                </a:lnTo>
                <a:lnTo>
                  <a:pt x="1314113" y="914689"/>
                </a:lnTo>
                <a:lnTo>
                  <a:pt x="1265554" y="922528"/>
                </a:lnTo>
                <a:lnTo>
                  <a:pt x="153797" y="922528"/>
                </a:lnTo>
                <a:lnTo>
                  <a:pt x="105176" y="914689"/>
                </a:lnTo>
                <a:lnTo>
                  <a:pt x="62956" y="892860"/>
                </a:lnTo>
                <a:lnTo>
                  <a:pt x="29667" y="859571"/>
                </a:lnTo>
                <a:lnTo>
                  <a:pt x="7838" y="817351"/>
                </a:lnTo>
                <a:lnTo>
                  <a:pt x="0" y="768731"/>
                </a:lnTo>
                <a:lnTo>
                  <a:pt x="0" y="15379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78600" y="4879340"/>
            <a:ext cx="1033144" cy="5803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62560">
              <a:lnSpc>
                <a:spcPts val="1400"/>
              </a:lnSpc>
              <a:spcBef>
                <a:spcPts val="27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3. Create  District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endParaRPr sz="1300">
              <a:latin typeface="Arial"/>
              <a:cs typeface="Arial"/>
            </a:endParaRPr>
          </a:p>
          <a:p>
            <a:pPr marL="281940">
              <a:lnSpc>
                <a:spcPts val="139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2853" y="5551042"/>
            <a:ext cx="628650" cy="101600"/>
          </a:xfrm>
          <a:custGeom>
            <a:avLst/>
            <a:gdLst/>
            <a:ahLst/>
            <a:cxnLst/>
            <a:rect l="l" t="t" r="r" b="b"/>
            <a:pathLst>
              <a:path w="628650" h="101600">
                <a:moveTo>
                  <a:pt x="628523" y="0"/>
                </a:moveTo>
                <a:lnTo>
                  <a:pt x="581709" y="15485"/>
                </a:lnTo>
                <a:lnTo>
                  <a:pt x="534543" y="29701"/>
                </a:lnTo>
                <a:lnTo>
                  <a:pt x="487051" y="42643"/>
                </a:lnTo>
                <a:lnTo>
                  <a:pt x="439260" y="54306"/>
                </a:lnTo>
                <a:lnTo>
                  <a:pt x="391195" y="64686"/>
                </a:lnTo>
                <a:lnTo>
                  <a:pt x="342883" y="73780"/>
                </a:lnTo>
                <a:lnTo>
                  <a:pt x="294350" y="81582"/>
                </a:lnTo>
                <a:lnTo>
                  <a:pt x="245624" y="88089"/>
                </a:lnTo>
                <a:lnTo>
                  <a:pt x="196729" y="93296"/>
                </a:lnTo>
                <a:lnTo>
                  <a:pt x="147693" y="97199"/>
                </a:lnTo>
                <a:lnTo>
                  <a:pt x="98542" y="99793"/>
                </a:lnTo>
                <a:lnTo>
                  <a:pt x="49302" y="101075"/>
                </a:lnTo>
                <a:lnTo>
                  <a:pt x="0" y="101041"/>
                </a:lnTo>
              </a:path>
            </a:pathLst>
          </a:custGeom>
          <a:ln w="9525">
            <a:solidFill>
              <a:srgbClr val="92A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5729" y="4721606"/>
            <a:ext cx="1419860" cy="922655"/>
          </a:xfrm>
          <a:custGeom>
            <a:avLst/>
            <a:gdLst/>
            <a:ahLst/>
            <a:cxnLst/>
            <a:rect l="l" t="t" r="r" b="b"/>
            <a:pathLst>
              <a:path w="1419860" h="922654">
                <a:moveTo>
                  <a:pt x="1265555" y="0"/>
                </a:moveTo>
                <a:lnTo>
                  <a:pt x="153796" y="0"/>
                </a:lnTo>
                <a:lnTo>
                  <a:pt x="105176" y="7838"/>
                </a:lnTo>
                <a:lnTo>
                  <a:pt x="62956" y="29667"/>
                </a:lnTo>
                <a:lnTo>
                  <a:pt x="29667" y="62956"/>
                </a:lnTo>
                <a:lnTo>
                  <a:pt x="7838" y="105176"/>
                </a:lnTo>
                <a:lnTo>
                  <a:pt x="0" y="153797"/>
                </a:lnTo>
                <a:lnTo>
                  <a:pt x="0" y="768731"/>
                </a:lnTo>
                <a:lnTo>
                  <a:pt x="7838" y="817351"/>
                </a:lnTo>
                <a:lnTo>
                  <a:pt x="29667" y="859571"/>
                </a:lnTo>
                <a:lnTo>
                  <a:pt x="62956" y="892860"/>
                </a:lnTo>
                <a:lnTo>
                  <a:pt x="105176" y="914689"/>
                </a:lnTo>
                <a:lnTo>
                  <a:pt x="153796" y="922528"/>
                </a:lnTo>
                <a:lnTo>
                  <a:pt x="1265555" y="922528"/>
                </a:lnTo>
                <a:lnTo>
                  <a:pt x="1314175" y="914689"/>
                </a:lnTo>
                <a:lnTo>
                  <a:pt x="1356395" y="892860"/>
                </a:lnTo>
                <a:lnTo>
                  <a:pt x="1389684" y="859571"/>
                </a:lnTo>
                <a:lnTo>
                  <a:pt x="1411513" y="817351"/>
                </a:lnTo>
                <a:lnTo>
                  <a:pt x="1419352" y="768731"/>
                </a:lnTo>
                <a:lnTo>
                  <a:pt x="1419352" y="153797"/>
                </a:lnTo>
                <a:lnTo>
                  <a:pt x="1411513" y="105176"/>
                </a:lnTo>
                <a:lnTo>
                  <a:pt x="1389684" y="62956"/>
                </a:lnTo>
                <a:lnTo>
                  <a:pt x="1356395" y="29667"/>
                </a:lnTo>
                <a:lnTo>
                  <a:pt x="1314175" y="7838"/>
                </a:lnTo>
                <a:lnTo>
                  <a:pt x="1265555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5729" y="4721606"/>
            <a:ext cx="1419860" cy="922655"/>
          </a:xfrm>
          <a:custGeom>
            <a:avLst/>
            <a:gdLst/>
            <a:ahLst/>
            <a:cxnLst/>
            <a:rect l="l" t="t" r="r" b="b"/>
            <a:pathLst>
              <a:path w="1419860" h="922654">
                <a:moveTo>
                  <a:pt x="0" y="153797"/>
                </a:moveTo>
                <a:lnTo>
                  <a:pt x="7838" y="105176"/>
                </a:lnTo>
                <a:lnTo>
                  <a:pt x="29667" y="62956"/>
                </a:lnTo>
                <a:lnTo>
                  <a:pt x="62956" y="29667"/>
                </a:lnTo>
                <a:lnTo>
                  <a:pt x="105176" y="7838"/>
                </a:lnTo>
                <a:lnTo>
                  <a:pt x="153796" y="0"/>
                </a:lnTo>
                <a:lnTo>
                  <a:pt x="1265555" y="0"/>
                </a:lnTo>
                <a:lnTo>
                  <a:pt x="1314175" y="7838"/>
                </a:lnTo>
                <a:lnTo>
                  <a:pt x="1356395" y="29667"/>
                </a:lnTo>
                <a:lnTo>
                  <a:pt x="1389684" y="62956"/>
                </a:lnTo>
                <a:lnTo>
                  <a:pt x="1411513" y="105176"/>
                </a:lnTo>
                <a:lnTo>
                  <a:pt x="1419352" y="153797"/>
                </a:lnTo>
                <a:lnTo>
                  <a:pt x="1419352" y="768731"/>
                </a:lnTo>
                <a:lnTo>
                  <a:pt x="1411513" y="817351"/>
                </a:lnTo>
                <a:lnTo>
                  <a:pt x="1389684" y="859571"/>
                </a:lnTo>
                <a:lnTo>
                  <a:pt x="1356395" y="892860"/>
                </a:lnTo>
                <a:lnTo>
                  <a:pt x="1314175" y="914689"/>
                </a:lnTo>
                <a:lnTo>
                  <a:pt x="1265555" y="922528"/>
                </a:lnTo>
                <a:lnTo>
                  <a:pt x="153796" y="922528"/>
                </a:lnTo>
                <a:lnTo>
                  <a:pt x="105176" y="914689"/>
                </a:lnTo>
                <a:lnTo>
                  <a:pt x="62956" y="892860"/>
                </a:lnTo>
                <a:lnTo>
                  <a:pt x="29667" y="859571"/>
                </a:lnTo>
                <a:lnTo>
                  <a:pt x="7838" y="817351"/>
                </a:lnTo>
                <a:lnTo>
                  <a:pt x="0" y="768731"/>
                </a:lnTo>
                <a:lnTo>
                  <a:pt x="0" y="15379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39896" y="4879340"/>
            <a:ext cx="812165" cy="5803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5244" marR="5080" indent="-43180" algn="just">
              <a:lnSpc>
                <a:spcPct val="90100"/>
              </a:lnSpc>
              <a:spcBef>
                <a:spcPts val="250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Develop  Theory of  Change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38219" y="3875785"/>
            <a:ext cx="154940" cy="651510"/>
          </a:xfrm>
          <a:custGeom>
            <a:avLst/>
            <a:gdLst/>
            <a:ahLst/>
            <a:cxnLst/>
            <a:rect l="l" t="t" r="r" b="b"/>
            <a:pathLst>
              <a:path w="154939" h="651510">
                <a:moveTo>
                  <a:pt x="154686" y="651382"/>
                </a:moveTo>
                <a:lnTo>
                  <a:pt x="134386" y="603616"/>
                </a:lnTo>
                <a:lnTo>
                  <a:pt x="115459" y="555351"/>
                </a:lnTo>
                <a:lnTo>
                  <a:pt x="97913" y="506618"/>
                </a:lnTo>
                <a:lnTo>
                  <a:pt x="81755" y="457446"/>
                </a:lnTo>
                <a:lnTo>
                  <a:pt x="66993" y="407864"/>
                </a:lnTo>
                <a:lnTo>
                  <a:pt x="53633" y="357902"/>
                </a:lnTo>
                <a:lnTo>
                  <a:pt x="41683" y="307589"/>
                </a:lnTo>
                <a:lnTo>
                  <a:pt x="31151" y="256955"/>
                </a:lnTo>
                <a:lnTo>
                  <a:pt x="22042" y="206029"/>
                </a:lnTo>
                <a:lnTo>
                  <a:pt x="14366" y="154841"/>
                </a:lnTo>
                <a:lnTo>
                  <a:pt x="8128" y="103421"/>
                </a:lnTo>
                <a:lnTo>
                  <a:pt x="3337" y="51797"/>
                </a:lnTo>
                <a:lnTo>
                  <a:pt x="0" y="0"/>
                </a:lnTo>
              </a:path>
            </a:pathLst>
          </a:custGeom>
          <a:ln w="9525">
            <a:solidFill>
              <a:srgbClr val="92A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97504" y="2734565"/>
            <a:ext cx="1419860" cy="922655"/>
          </a:xfrm>
          <a:custGeom>
            <a:avLst/>
            <a:gdLst/>
            <a:ahLst/>
            <a:cxnLst/>
            <a:rect l="l" t="t" r="r" b="b"/>
            <a:pathLst>
              <a:path w="1419860" h="922654">
                <a:moveTo>
                  <a:pt x="1265554" y="0"/>
                </a:moveTo>
                <a:lnTo>
                  <a:pt x="153796" y="0"/>
                </a:lnTo>
                <a:lnTo>
                  <a:pt x="105225" y="7838"/>
                </a:lnTo>
                <a:lnTo>
                  <a:pt x="63011" y="29667"/>
                </a:lnTo>
                <a:lnTo>
                  <a:pt x="29703" y="62956"/>
                </a:lnTo>
                <a:lnTo>
                  <a:pt x="7850" y="105176"/>
                </a:lnTo>
                <a:lnTo>
                  <a:pt x="0" y="153797"/>
                </a:lnTo>
                <a:lnTo>
                  <a:pt x="0" y="768731"/>
                </a:lnTo>
                <a:lnTo>
                  <a:pt x="7850" y="817351"/>
                </a:lnTo>
                <a:lnTo>
                  <a:pt x="29703" y="859571"/>
                </a:lnTo>
                <a:lnTo>
                  <a:pt x="63011" y="892860"/>
                </a:lnTo>
                <a:lnTo>
                  <a:pt x="105225" y="914689"/>
                </a:lnTo>
                <a:lnTo>
                  <a:pt x="153796" y="922528"/>
                </a:lnTo>
                <a:lnTo>
                  <a:pt x="1265554" y="922528"/>
                </a:lnTo>
                <a:lnTo>
                  <a:pt x="1314175" y="914689"/>
                </a:lnTo>
                <a:lnTo>
                  <a:pt x="1356395" y="892860"/>
                </a:lnTo>
                <a:lnTo>
                  <a:pt x="1389684" y="859571"/>
                </a:lnTo>
                <a:lnTo>
                  <a:pt x="1411513" y="817351"/>
                </a:lnTo>
                <a:lnTo>
                  <a:pt x="1419351" y="768731"/>
                </a:lnTo>
                <a:lnTo>
                  <a:pt x="1419351" y="153797"/>
                </a:lnTo>
                <a:lnTo>
                  <a:pt x="1411513" y="105176"/>
                </a:lnTo>
                <a:lnTo>
                  <a:pt x="1389684" y="62956"/>
                </a:lnTo>
                <a:lnTo>
                  <a:pt x="1356395" y="29667"/>
                </a:lnTo>
                <a:lnTo>
                  <a:pt x="1314175" y="7838"/>
                </a:lnTo>
                <a:lnTo>
                  <a:pt x="1265554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7504" y="2734565"/>
            <a:ext cx="1419860" cy="922655"/>
          </a:xfrm>
          <a:custGeom>
            <a:avLst/>
            <a:gdLst/>
            <a:ahLst/>
            <a:cxnLst/>
            <a:rect l="l" t="t" r="r" b="b"/>
            <a:pathLst>
              <a:path w="1419860" h="922654">
                <a:moveTo>
                  <a:pt x="0" y="153797"/>
                </a:moveTo>
                <a:lnTo>
                  <a:pt x="7850" y="105176"/>
                </a:lnTo>
                <a:lnTo>
                  <a:pt x="29703" y="62956"/>
                </a:lnTo>
                <a:lnTo>
                  <a:pt x="63011" y="29667"/>
                </a:lnTo>
                <a:lnTo>
                  <a:pt x="105225" y="7838"/>
                </a:lnTo>
                <a:lnTo>
                  <a:pt x="153796" y="0"/>
                </a:lnTo>
                <a:lnTo>
                  <a:pt x="1265554" y="0"/>
                </a:lnTo>
                <a:lnTo>
                  <a:pt x="1314175" y="7838"/>
                </a:lnTo>
                <a:lnTo>
                  <a:pt x="1356395" y="29667"/>
                </a:lnTo>
                <a:lnTo>
                  <a:pt x="1389684" y="62956"/>
                </a:lnTo>
                <a:lnTo>
                  <a:pt x="1411513" y="105176"/>
                </a:lnTo>
                <a:lnTo>
                  <a:pt x="1419351" y="153797"/>
                </a:lnTo>
                <a:lnTo>
                  <a:pt x="1419351" y="768731"/>
                </a:lnTo>
                <a:lnTo>
                  <a:pt x="1411513" y="817351"/>
                </a:lnTo>
                <a:lnTo>
                  <a:pt x="1389684" y="859571"/>
                </a:lnTo>
                <a:lnTo>
                  <a:pt x="1356395" y="892860"/>
                </a:lnTo>
                <a:lnTo>
                  <a:pt x="1314175" y="914689"/>
                </a:lnTo>
                <a:lnTo>
                  <a:pt x="1265554" y="922528"/>
                </a:lnTo>
                <a:lnTo>
                  <a:pt x="153796" y="922528"/>
                </a:lnTo>
                <a:lnTo>
                  <a:pt x="105225" y="914689"/>
                </a:lnTo>
                <a:lnTo>
                  <a:pt x="63011" y="892860"/>
                </a:lnTo>
                <a:lnTo>
                  <a:pt x="29703" y="859571"/>
                </a:lnTo>
                <a:lnTo>
                  <a:pt x="7850" y="817351"/>
                </a:lnTo>
                <a:lnTo>
                  <a:pt x="0" y="768731"/>
                </a:lnTo>
                <a:lnTo>
                  <a:pt x="0" y="153797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24758" y="2892044"/>
            <a:ext cx="1163955" cy="5797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5720" marR="5080" indent="-33655" algn="just">
              <a:lnSpc>
                <a:spcPts val="1400"/>
              </a:lnSpc>
              <a:spcBef>
                <a:spcPts val="27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5. Define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Goals  and Set Equity  Action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58080" y="2090928"/>
            <a:ext cx="669290" cy="443865"/>
          </a:xfrm>
          <a:custGeom>
            <a:avLst/>
            <a:gdLst/>
            <a:ahLst/>
            <a:cxnLst/>
            <a:rect l="l" t="t" r="r" b="b"/>
            <a:pathLst>
              <a:path w="669289" h="443864">
                <a:moveTo>
                  <a:pt x="0" y="443864"/>
                </a:moveTo>
                <a:lnTo>
                  <a:pt x="35668" y="407757"/>
                </a:lnTo>
                <a:lnTo>
                  <a:pt x="72268" y="372692"/>
                </a:lnTo>
                <a:lnTo>
                  <a:pt x="109776" y="338685"/>
                </a:lnTo>
                <a:lnTo>
                  <a:pt x="148167" y="305752"/>
                </a:lnTo>
                <a:lnTo>
                  <a:pt x="187417" y="273908"/>
                </a:lnTo>
                <a:lnTo>
                  <a:pt x="227503" y="243170"/>
                </a:lnTo>
                <a:lnTo>
                  <a:pt x="268401" y="213552"/>
                </a:lnTo>
                <a:lnTo>
                  <a:pt x="310086" y="185070"/>
                </a:lnTo>
                <a:lnTo>
                  <a:pt x="352534" y="157741"/>
                </a:lnTo>
                <a:lnTo>
                  <a:pt x="395722" y="131578"/>
                </a:lnTo>
                <a:lnTo>
                  <a:pt x="439626" y="106600"/>
                </a:lnTo>
                <a:lnTo>
                  <a:pt x="484221" y="82819"/>
                </a:lnTo>
                <a:lnTo>
                  <a:pt x="529483" y="60254"/>
                </a:lnTo>
                <a:lnTo>
                  <a:pt x="575389" y="38918"/>
                </a:lnTo>
                <a:lnTo>
                  <a:pt x="621915" y="18828"/>
                </a:lnTo>
                <a:lnTo>
                  <a:pt x="669035" y="0"/>
                </a:lnTo>
              </a:path>
            </a:pathLst>
          </a:custGeom>
          <a:ln w="9525">
            <a:solidFill>
              <a:srgbClr val="92A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98395" y="1587018"/>
            <a:ext cx="1580515" cy="4770755"/>
          </a:xfrm>
          <a:prstGeom prst="rect">
            <a:avLst/>
          </a:prstGeom>
          <a:solidFill>
            <a:srgbClr val="AD9D93"/>
          </a:solidFill>
          <a:ln w="38100">
            <a:solidFill>
              <a:srgbClr val="FFC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7825" marR="100330" indent="-287020">
              <a:spcBef>
                <a:spcPts val="320"/>
              </a:spcBef>
              <a:buFont typeface="Courier New"/>
              <a:buChar char="o"/>
              <a:tabLst>
                <a:tab pos="378460" algn="l"/>
              </a:tabLst>
            </a:pPr>
            <a:r>
              <a:rPr sz="1600" spc="-5" dirty="0">
                <a:latin typeface="Arial"/>
                <a:cs typeface="Arial"/>
              </a:rPr>
              <a:t>SD82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Coast  Mountains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Courier New"/>
              <a:buChar char="o"/>
            </a:pPr>
            <a:endParaRPr sz="1650">
              <a:latin typeface="Times New Roman"/>
              <a:cs typeface="Times New Roman"/>
            </a:endParaRPr>
          </a:p>
          <a:p>
            <a:pPr marL="377825" indent="-287020">
              <a:buFont typeface="Courier New"/>
              <a:buChar char="o"/>
              <a:tabLst>
                <a:tab pos="378460" algn="l"/>
              </a:tabLst>
            </a:pPr>
            <a:r>
              <a:rPr sz="1600" spc="-5" dirty="0">
                <a:latin typeface="Arial"/>
                <a:cs typeface="Arial"/>
              </a:rPr>
              <a:t>SD28</a:t>
            </a:r>
            <a:endParaRPr sz="1600">
              <a:latin typeface="Arial"/>
              <a:cs typeface="Arial"/>
            </a:endParaRPr>
          </a:p>
          <a:p>
            <a:pPr marL="377825"/>
            <a:r>
              <a:rPr sz="1600" spc="-5" dirty="0">
                <a:latin typeface="Arial"/>
                <a:cs typeface="Arial"/>
              </a:rPr>
              <a:t>Quesnel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77825" indent="-287020">
              <a:buFont typeface="Courier New"/>
              <a:buChar char="o"/>
              <a:tabLst>
                <a:tab pos="378460" algn="l"/>
              </a:tabLst>
            </a:pPr>
            <a:r>
              <a:rPr sz="1600" spc="-5" dirty="0">
                <a:latin typeface="Arial"/>
                <a:cs typeface="Arial"/>
              </a:rPr>
              <a:t>SD59</a:t>
            </a:r>
            <a:endParaRPr sz="1600">
              <a:latin typeface="Arial"/>
              <a:cs typeface="Arial"/>
            </a:endParaRPr>
          </a:p>
          <a:p>
            <a:pPr marL="377825" marR="88265"/>
            <a:r>
              <a:rPr sz="1600" spc="-5" dirty="0">
                <a:latin typeface="Arial"/>
                <a:cs typeface="Arial"/>
              </a:rPr>
              <a:t>Peace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River  South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77825" indent="-287020">
              <a:buFont typeface="Courier New"/>
              <a:buChar char="o"/>
              <a:tabLst>
                <a:tab pos="378460" algn="l"/>
              </a:tabLst>
            </a:pPr>
            <a:r>
              <a:rPr sz="1600" spc="-5" dirty="0">
                <a:latin typeface="Arial"/>
                <a:cs typeface="Arial"/>
              </a:rPr>
              <a:t>SD23</a:t>
            </a:r>
            <a:endParaRPr sz="1600">
              <a:latin typeface="Arial"/>
              <a:cs typeface="Arial"/>
            </a:endParaRPr>
          </a:p>
          <a:p>
            <a:pPr marL="377825" marR="259079"/>
            <a:r>
              <a:rPr sz="1600" spc="-5" dirty="0">
                <a:latin typeface="Arial"/>
                <a:cs typeface="Arial"/>
              </a:rPr>
              <a:t>Central 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kanagan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77825" indent="-287020">
              <a:buFont typeface="Courier New"/>
              <a:buChar char="o"/>
              <a:tabLst>
                <a:tab pos="378460" algn="l"/>
              </a:tabLst>
            </a:pPr>
            <a:r>
              <a:rPr sz="1600" spc="-5" dirty="0">
                <a:latin typeface="Arial"/>
                <a:cs typeface="Arial"/>
              </a:rPr>
              <a:t>SD37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Delta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Courier New"/>
              <a:buChar char="o"/>
            </a:pPr>
            <a:endParaRPr sz="1650">
              <a:latin typeface="Times New Roman"/>
              <a:cs typeface="Times New Roman"/>
            </a:endParaRPr>
          </a:p>
          <a:p>
            <a:pPr marL="377825" indent="-287020">
              <a:buFont typeface="Courier New"/>
              <a:buChar char="o"/>
              <a:tabLst>
                <a:tab pos="378460" algn="l"/>
              </a:tabLst>
            </a:pPr>
            <a:r>
              <a:rPr sz="1600" spc="-5" dirty="0">
                <a:latin typeface="Arial"/>
                <a:cs typeface="Arial"/>
              </a:rPr>
              <a:t>SD68</a:t>
            </a:r>
            <a:endParaRPr sz="1600">
              <a:latin typeface="Arial"/>
              <a:cs typeface="Arial"/>
            </a:endParaRPr>
          </a:p>
          <a:p>
            <a:pPr marL="377825" marR="271145"/>
            <a:r>
              <a:rPr sz="1600" spc="-5" dirty="0">
                <a:latin typeface="Arial"/>
                <a:cs typeface="Arial"/>
              </a:rPr>
              <a:t>Nanaimo  Lad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sm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16315" y="1351268"/>
            <a:ext cx="1944370" cy="5263515"/>
          </a:xfrm>
          <a:prstGeom prst="rect">
            <a:avLst/>
          </a:prstGeom>
          <a:solidFill>
            <a:srgbClr val="DDD1C1"/>
          </a:solidFill>
          <a:ln w="38100">
            <a:solidFill>
              <a:srgbClr val="92A19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79095" indent="-287020">
              <a:spcBef>
                <a:spcPts val="325"/>
              </a:spcBef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Prince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Rupert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Nechako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Lakes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Prince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George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Williams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Lake</a:t>
            </a:r>
            <a:endParaRPr sz="1600">
              <a:latin typeface="Arial"/>
              <a:cs typeface="Arial"/>
            </a:endParaRPr>
          </a:p>
          <a:p>
            <a:pPr marL="379095" marR="622300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North 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kanagan  Shuswap</a:t>
            </a:r>
            <a:endParaRPr sz="1600">
              <a:latin typeface="Arial"/>
              <a:cs typeface="Arial"/>
            </a:endParaRPr>
          </a:p>
          <a:p>
            <a:pPr marL="379095" marR="59880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Kamloops  Thomp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Vancouver</a:t>
            </a:r>
            <a:endParaRPr sz="1600">
              <a:latin typeface="Arial"/>
              <a:cs typeface="Arial"/>
            </a:endParaRPr>
          </a:p>
          <a:p>
            <a:pPr marL="379095" marR="58610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North  Van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5" dirty="0"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  <a:p>
            <a:pPr marL="379095" indent="-287020">
              <a:spcBef>
                <a:spcPts val="5"/>
              </a:spcBef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Surrey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Burnaby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Sooke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Saanich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Gulf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Islands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Port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Alberni</a:t>
            </a:r>
            <a:endParaRPr sz="1600">
              <a:latin typeface="Arial"/>
              <a:cs typeface="Arial"/>
            </a:endParaRPr>
          </a:p>
          <a:p>
            <a:pPr marL="379095" marR="46291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Vancouver  Island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North</a:t>
            </a:r>
            <a:endParaRPr sz="1600">
              <a:latin typeface="Arial"/>
              <a:cs typeface="Arial"/>
            </a:endParaRPr>
          </a:p>
          <a:p>
            <a:pPr marL="379095" indent="-287020">
              <a:buFont typeface="Courier New"/>
              <a:buChar char="o"/>
              <a:tabLst>
                <a:tab pos="379730" algn="l"/>
              </a:tabLst>
            </a:pPr>
            <a:r>
              <a:rPr sz="1600" spc="-5" dirty="0">
                <a:latin typeface="Arial"/>
                <a:cs typeface="Arial"/>
              </a:rPr>
              <a:t>Kootenay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Lakes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90502" y="749168"/>
            <a:ext cx="244737" cy="23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19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0401" y="644398"/>
            <a:ext cx="4250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Equity </a:t>
            </a:r>
            <a:r>
              <a:rPr spc="-5" dirty="0"/>
              <a:t>Scan</a:t>
            </a:r>
            <a:r>
              <a:rPr spc="-60" dirty="0"/>
              <a:t> </a:t>
            </a:r>
            <a:r>
              <a:rPr dirty="0"/>
              <a:t>Teams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37691"/>
            <a:ext cx="7945120" cy="37395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Unique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to each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district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Inclusive and broad</a:t>
            </a:r>
            <a:r>
              <a:rPr sz="3200" spc="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community</a:t>
            </a:r>
            <a:endParaRPr sz="3200">
              <a:latin typeface="Calibri"/>
              <a:cs typeface="Calibri"/>
            </a:endParaRPr>
          </a:p>
          <a:p>
            <a:pPr marL="355600">
              <a:tabLst>
                <a:tab pos="3110865" algn="l"/>
              </a:tabLst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representation.	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“Who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isn’t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here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that</a:t>
            </a:r>
            <a:r>
              <a:rPr sz="3200" spc="-4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should</a:t>
            </a:r>
            <a:endParaRPr sz="3200">
              <a:latin typeface="Calibri"/>
              <a:cs typeface="Calibri"/>
            </a:endParaRPr>
          </a:p>
          <a:p>
            <a:pPr marL="355600">
              <a:spcBef>
                <a:spcPts val="25"/>
              </a:spcBef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be?”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6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Guide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process and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work collaboratively to 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determine 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Action Plans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and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 Goals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292934"/>
                </a:solidFill>
                <a:latin typeface="Calibri"/>
                <a:cs typeface="Calibri"/>
              </a:rPr>
              <a:t>place for candour and</a:t>
            </a:r>
            <a:r>
              <a:rPr sz="3200" dirty="0">
                <a:solidFill>
                  <a:srgbClr val="292934"/>
                </a:solidFill>
                <a:latin typeface="Calibri"/>
                <a:cs typeface="Calibri"/>
              </a:rPr>
              <a:t> truths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6119" y="6408060"/>
            <a:ext cx="244864" cy="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36421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</TotalTime>
  <Words>922</Words>
  <Application>Microsoft Office PowerPoint</Application>
  <PresentationFormat>Widescreen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Times New Roman</vt:lpstr>
      <vt:lpstr>Vapor Trail</vt:lpstr>
      <vt:lpstr>Office Theme</vt:lpstr>
      <vt:lpstr>LDSS Equity Scan</vt:lpstr>
      <vt:lpstr>Territory recognition</vt:lpstr>
      <vt:lpstr>Introductions</vt:lpstr>
      <vt:lpstr>Courageous Conversations - Norms</vt:lpstr>
      <vt:lpstr>What we mean by Equity?</vt:lpstr>
      <vt:lpstr>Equity is about WHO we are as educators and what we commit to changing</vt:lpstr>
      <vt:lpstr>Accelerated Success</vt:lpstr>
      <vt:lpstr>Expanding the Focus for Equity</vt:lpstr>
      <vt:lpstr>Equity Scan Teams</vt:lpstr>
      <vt:lpstr>Our district team</vt:lpstr>
      <vt:lpstr>Guided Inquiry</vt:lpstr>
      <vt:lpstr>Building the Equity Scan Profile</vt:lpstr>
      <vt:lpstr>Equity Action Plan</vt:lpstr>
      <vt:lpstr>Learning Profile</vt:lpstr>
      <vt:lpstr>A Provincial Parity Lens (inspired by Dr Airini and Sereana)</vt:lpstr>
      <vt:lpstr>School District Parity Sample</vt:lpstr>
      <vt:lpstr>Student Learning Profile Sample</vt:lpstr>
      <vt:lpstr>PowerPoint Presentation</vt:lpstr>
      <vt:lpstr>Workbook Questions - Samples</vt:lpstr>
      <vt:lpstr>Workbook Questions - Samples</vt:lpstr>
      <vt:lpstr>Workbook Questions - Samples</vt:lpstr>
      <vt:lpstr>Reality Check – Lessons Learned</vt:lpstr>
      <vt:lpstr>Next Steps: A Collaborative Approach</vt:lpstr>
    </vt:vector>
  </TitlesOfParts>
  <Company>SD91  Nechako - Lakes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LDSS Equity Scan</dc:title>
  <dc:creator>Leona Prince</dc:creator>
  <cp:lastModifiedBy>Leona Prince</cp:lastModifiedBy>
  <cp:revision>4</cp:revision>
  <dcterms:created xsi:type="dcterms:W3CDTF">2018-11-14T18:45:39Z</dcterms:created>
  <dcterms:modified xsi:type="dcterms:W3CDTF">2018-11-14T19:18:25Z</dcterms:modified>
</cp:coreProperties>
</file>