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5" r:id="rId4"/>
    <p:sldId id="274" r:id="rId5"/>
    <p:sldId id="263" r:id="rId6"/>
    <p:sldId id="271" r:id="rId7"/>
    <p:sldId id="289" r:id="rId8"/>
    <p:sldId id="295" r:id="rId9"/>
    <p:sldId id="290" r:id="rId10"/>
    <p:sldId id="291" r:id="rId11"/>
    <p:sldId id="292" r:id="rId12"/>
    <p:sldId id="293" r:id="rId13"/>
    <p:sldId id="294" r:id="rId14"/>
    <p:sldId id="256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554"/>
    <a:srgbClr val="A4553E"/>
    <a:srgbClr val="FD835F"/>
    <a:srgbClr val="C0B9CA"/>
    <a:srgbClr val="FF8D67"/>
    <a:srgbClr val="B5A2CB"/>
    <a:srgbClr val="B0A0C4"/>
    <a:srgbClr val="91839C"/>
    <a:srgbClr val="EFFB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73333" autoAdjust="0"/>
  </p:normalViewPr>
  <p:slideViewPr>
    <p:cSldViewPr snapToGrid="0" snapToObjects="1">
      <p:cViewPr varScale="1">
        <p:scale>
          <a:sx n="83" d="100"/>
          <a:sy n="83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696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D17A007-A85A-AE4D-B90D-69A84891FBC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8CDC4F9-F1D6-6943-80A7-C8B6F6FB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1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8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8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8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2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1154113"/>
            <a:ext cx="1471612" cy="827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2150868"/>
            <a:ext cx="5560060" cy="593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6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1154113"/>
            <a:ext cx="2000250" cy="112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2403910"/>
            <a:ext cx="5560060" cy="5677656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DC4F9-F1D6-6943-80A7-C8B6F6FB53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1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83B42-AEC8-44CE-9423-D45BD19E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1F6D8-C7E4-4CA9-8B10-D43E22FFACE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4230C-C970-4D6C-B3CE-8CEABC46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3C120-C508-4275-8FEC-DAF129AB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C7B7-87F1-42E9-A57C-6CD5A0BA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8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9D0C879-3B6E-45E3-B058-77251C47F5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962400"/>
            <a:ext cx="3894350" cy="2895600"/>
          </a:xfrm>
          <a:custGeom>
            <a:avLst/>
            <a:gdLst>
              <a:gd name="connsiteX0" fmla="*/ 0 w 3894350"/>
              <a:gd name="connsiteY0" fmla="*/ 0 h 2895600"/>
              <a:gd name="connsiteX1" fmla="*/ 3894350 w 3894350"/>
              <a:gd name="connsiteY1" fmla="*/ 0 h 2895600"/>
              <a:gd name="connsiteX2" fmla="*/ 3894350 w 3894350"/>
              <a:gd name="connsiteY2" fmla="*/ 2895600 h 2895600"/>
              <a:gd name="connsiteX3" fmla="*/ 0 w 389435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350" h="2895600">
                <a:moveTo>
                  <a:pt x="0" y="0"/>
                </a:moveTo>
                <a:lnTo>
                  <a:pt x="3894350" y="0"/>
                </a:lnTo>
                <a:lnTo>
                  <a:pt x="3894350" y="2895600"/>
                </a:lnTo>
                <a:lnTo>
                  <a:pt x="0" y="2895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65CC1F-3951-489F-8AC3-E3CDD4F285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6463" y="823679"/>
            <a:ext cx="3428395" cy="2465622"/>
          </a:xfrm>
          <a:custGeom>
            <a:avLst/>
            <a:gdLst>
              <a:gd name="connsiteX0" fmla="*/ 0 w 3428395"/>
              <a:gd name="connsiteY0" fmla="*/ 0 h 2465622"/>
              <a:gd name="connsiteX1" fmla="*/ 3428395 w 3428395"/>
              <a:gd name="connsiteY1" fmla="*/ 0 h 2465622"/>
              <a:gd name="connsiteX2" fmla="*/ 3428395 w 3428395"/>
              <a:gd name="connsiteY2" fmla="*/ 2465622 h 2465622"/>
              <a:gd name="connsiteX3" fmla="*/ 0 w 3428395"/>
              <a:gd name="connsiteY3" fmla="*/ 2465622 h 246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395" h="2465622">
                <a:moveTo>
                  <a:pt x="0" y="0"/>
                </a:moveTo>
                <a:lnTo>
                  <a:pt x="3428395" y="0"/>
                </a:lnTo>
                <a:lnTo>
                  <a:pt x="3428395" y="2465622"/>
                </a:lnTo>
                <a:lnTo>
                  <a:pt x="0" y="24656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014443-47D0-4F41-98DD-08A9A6215FDB}"/>
              </a:ext>
            </a:extLst>
          </p:cNvPr>
          <p:cNvSpPr/>
          <p:nvPr userDrawn="1"/>
        </p:nvSpPr>
        <p:spPr>
          <a:xfrm>
            <a:off x="3894350" y="3962400"/>
            <a:ext cx="8297649" cy="2900250"/>
          </a:xfrm>
          <a:prstGeom prst="rect">
            <a:avLst/>
          </a:prstGeom>
          <a:solidFill>
            <a:srgbClr val="0096FF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5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8DBCFBA-63B7-4DF4-953A-9D4688B914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3706438"/>
            <a:ext cx="3409779" cy="3151563"/>
          </a:xfrm>
          <a:custGeom>
            <a:avLst/>
            <a:gdLst>
              <a:gd name="connsiteX0" fmla="*/ 0 w 3409779"/>
              <a:gd name="connsiteY0" fmla="*/ 0 h 3151563"/>
              <a:gd name="connsiteX1" fmla="*/ 3409779 w 3409779"/>
              <a:gd name="connsiteY1" fmla="*/ 0 h 3151563"/>
              <a:gd name="connsiteX2" fmla="*/ 3409779 w 3409779"/>
              <a:gd name="connsiteY2" fmla="*/ 3151563 h 3151563"/>
              <a:gd name="connsiteX3" fmla="*/ 0 w 3409779"/>
              <a:gd name="connsiteY3" fmla="*/ 3151563 h 315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779" h="3151563">
                <a:moveTo>
                  <a:pt x="0" y="0"/>
                </a:moveTo>
                <a:lnTo>
                  <a:pt x="3409779" y="0"/>
                </a:lnTo>
                <a:lnTo>
                  <a:pt x="3409779" y="3151563"/>
                </a:lnTo>
                <a:lnTo>
                  <a:pt x="0" y="31515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4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28E167-0EEC-4ADB-8DBD-70411B6D88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8597" y="0"/>
            <a:ext cx="4673600" cy="5441900"/>
          </a:xfrm>
          <a:custGeom>
            <a:avLst/>
            <a:gdLst>
              <a:gd name="connsiteX0" fmla="*/ 0 w 4673600"/>
              <a:gd name="connsiteY0" fmla="*/ 0 h 5441900"/>
              <a:gd name="connsiteX1" fmla="*/ 4673600 w 4673600"/>
              <a:gd name="connsiteY1" fmla="*/ 0 h 5441900"/>
              <a:gd name="connsiteX2" fmla="*/ 4673600 w 4673600"/>
              <a:gd name="connsiteY2" fmla="*/ 5441900 h 5441900"/>
              <a:gd name="connsiteX3" fmla="*/ 0 w 4673600"/>
              <a:gd name="connsiteY3" fmla="*/ 5441900 h 544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5441900">
                <a:moveTo>
                  <a:pt x="0" y="0"/>
                </a:moveTo>
                <a:lnTo>
                  <a:pt x="4673600" y="0"/>
                </a:lnTo>
                <a:lnTo>
                  <a:pt x="4673600" y="5441900"/>
                </a:lnTo>
                <a:lnTo>
                  <a:pt x="0" y="544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CF3CA4F-5721-4E42-94EC-07072267E028}"/>
              </a:ext>
            </a:extLst>
          </p:cNvPr>
          <p:cNvSpPr/>
          <p:nvPr userDrawn="1"/>
        </p:nvSpPr>
        <p:spPr>
          <a:xfrm>
            <a:off x="4757964" y="3398725"/>
            <a:ext cx="2676072" cy="26760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266399-AC5F-4D98-841D-CE474C26DF0E}"/>
              </a:ext>
            </a:extLst>
          </p:cNvPr>
          <p:cNvSpPr/>
          <p:nvPr userDrawn="1"/>
        </p:nvSpPr>
        <p:spPr>
          <a:xfrm>
            <a:off x="8177437" y="804891"/>
            <a:ext cx="2676072" cy="26760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04B6A3-0D04-4736-B107-4862E5EC433E}"/>
              </a:ext>
            </a:extLst>
          </p:cNvPr>
          <p:cNvSpPr/>
          <p:nvPr userDrawn="1"/>
        </p:nvSpPr>
        <p:spPr>
          <a:xfrm>
            <a:off x="1338491" y="804891"/>
            <a:ext cx="2676072" cy="26760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7CDE86C-5C3C-45F6-A9B0-93AEB0662513}"/>
              </a:ext>
            </a:extLst>
          </p:cNvPr>
          <p:cNvSpPr/>
          <p:nvPr userDrawn="1"/>
        </p:nvSpPr>
        <p:spPr>
          <a:xfrm>
            <a:off x="469900" y="413562"/>
            <a:ext cx="11252200" cy="6056276"/>
          </a:xfrm>
          <a:prstGeom prst="frame">
            <a:avLst>
              <a:gd name="adj1" fmla="val 507"/>
            </a:avLst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C629B8E-AF6F-47EE-A59A-7A14D199D6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2947" y="979558"/>
            <a:ext cx="2305052" cy="2305052"/>
          </a:xfrm>
          <a:custGeom>
            <a:avLst/>
            <a:gdLst>
              <a:gd name="connsiteX0" fmla="*/ 1152526 w 2305052"/>
              <a:gd name="connsiteY0" fmla="*/ 0 h 2305052"/>
              <a:gd name="connsiteX1" fmla="*/ 2305052 w 2305052"/>
              <a:gd name="connsiteY1" fmla="*/ 1152526 h 2305052"/>
              <a:gd name="connsiteX2" fmla="*/ 1152526 w 2305052"/>
              <a:gd name="connsiteY2" fmla="*/ 2305052 h 2305052"/>
              <a:gd name="connsiteX3" fmla="*/ 0 w 2305052"/>
              <a:gd name="connsiteY3" fmla="*/ 1152526 h 2305052"/>
              <a:gd name="connsiteX4" fmla="*/ 1152526 w 2305052"/>
              <a:gd name="connsiteY4" fmla="*/ 0 h 230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052" h="2305052">
                <a:moveTo>
                  <a:pt x="1152526" y="0"/>
                </a:moveTo>
                <a:cubicBezTo>
                  <a:pt x="1789049" y="0"/>
                  <a:pt x="2305052" y="516003"/>
                  <a:pt x="2305052" y="1152526"/>
                </a:cubicBezTo>
                <a:cubicBezTo>
                  <a:pt x="2305052" y="1789049"/>
                  <a:pt x="1789049" y="2305052"/>
                  <a:pt x="1152526" y="2305052"/>
                </a:cubicBezTo>
                <a:cubicBezTo>
                  <a:pt x="516003" y="2305052"/>
                  <a:pt x="0" y="1789049"/>
                  <a:pt x="0" y="1152526"/>
                </a:cubicBezTo>
                <a:cubicBezTo>
                  <a:pt x="0" y="516003"/>
                  <a:pt x="516003" y="0"/>
                  <a:pt x="11525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4682669-2694-4D92-AD36-4ED9136FFC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3573391"/>
            <a:ext cx="2305052" cy="2305052"/>
          </a:xfrm>
          <a:custGeom>
            <a:avLst/>
            <a:gdLst>
              <a:gd name="connsiteX0" fmla="*/ 1152526 w 2305052"/>
              <a:gd name="connsiteY0" fmla="*/ 0 h 2305052"/>
              <a:gd name="connsiteX1" fmla="*/ 2305052 w 2305052"/>
              <a:gd name="connsiteY1" fmla="*/ 1152526 h 2305052"/>
              <a:gd name="connsiteX2" fmla="*/ 1152526 w 2305052"/>
              <a:gd name="connsiteY2" fmla="*/ 2305052 h 2305052"/>
              <a:gd name="connsiteX3" fmla="*/ 0 w 2305052"/>
              <a:gd name="connsiteY3" fmla="*/ 1152526 h 2305052"/>
              <a:gd name="connsiteX4" fmla="*/ 1152526 w 2305052"/>
              <a:gd name="connsiteY4" fmla="*/ 0 h 230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052" h="2305052">
                <a:moveTo>
                  <a:pt x="1152526" y="0"/>
                </a:moveTo>
                <a:cubicBezTo>
                  <a:pt x="1789049" y="0"/>
                  <a:pt x="2305052" y="516003"/>
                  <a:pt x="2305052" y="1152526"/>
                </a:cubicBezTo>
                <a:cubicBezTo>
                  <a:pt x="2305052" y="1789049"/>
                  <a:pt x="1789049" y="2305052"/>
                  <a:pt x="1152526" y="2305052"/>
                </a:cubicBezTo>
                <a:cubicBezTo>
                  <a:pt x="516003" y="2305052"/>
                  <a:pt x="0" y="1789049"/>
                  <a:pt x="0" y="1152526"/>
                </a:cubicBezTo>
                <a:cubicBezTo>
                  <a:pt x="0" y="516003"/>
                  <a:pt x="516003" y="0"/>
                  <a:pt x="11525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191E3D5-07D0-4977-9AA9-5D9FAEB6DC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4001" y="979558"/>
            <a:ext cx="2305052" cy="2305052"/>
          </a:xfrm>
          <a:custGeom>
            <a:avLst/>
            <a:gdLst>
              <a:gd name="connsiteX0" fmla="*/ 1152526 w 2305052"/>
              <a:gd name="connsiteY0" fmla="*/ 0 h 2305052"/>
              <a:gd name="connsiteX1" fmla="*/ 2305052 w 2305052"/>
              <a:gd name="connsiteY1" fmla="*/ 1152526 h 2305052"/>
              <a:gd name="connsiteX2" fmla="*/ 1152526 w 2305052"/>
              <a:gd name="connsiteY2" fmla="*/ 2305052 h 2305052"/>
              <a:gd name="connsiteX3" fmla="*/ 0 w 2305052"/>
              <a:gd name="connsiteY3" fmla="*/ 1152526 h 2305052"/>
              <a:gd name="connsiteX4" fmla="*/ 1152526 w 2305052"/>
              <a:gd name="connsiteY4" fmla="*/ 0 h 230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052" h="2305052">
                <a:moveTo>
                  <a:pt x="1152526" y="0"/>
                </a:moveTo>
                <a:cubicBezTo>
                  <a:pt x="1789049" y="0"/>
                  <a:pt x="2305052" y="516003"/>
                  <a:pt x="2305052" y="1152526"/>
                </a:cubicBezTo>
                <a:cubicBezTo>
                  <a:pt x="2305052" y="1789049"/>
                  <a:pt x="1789049" y="2305052"/>
                  <a:pt x="1152526" y="2305052"/>
                </a:cubicBezTo>
                <a:cubicBezTo>
                  <a:pt x="516003" y="2305052"/>
                  <a:pt x="0" y="1789049"/>
                  <a:pt x="0" y="1152526"/>
                </a:cubicBezTo>
                <a:cubicBezTo>
                  <a:pt x="0" y="516003"/>
                  <a:pt x="516003" y="0"/>
                  <a:pt x="11525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CF1D89D-D9F0-4A43-B20F-5DDA820796B2}"/>
              </a:ext>
            </a:extLst>
          </p:cNvPr>
          <p:cNvSpPr/>
          <p:nvPr userDrawn="1"/>
        </p:nvSpPr>
        <p:spPr>
          <a:xfrm>
            <a:off x="1066093" y="4328691"/>
            <a:ext cx="1778844" cy="17788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4431D5-64CA-4DFE-9B57-999C90F8684F}"/>
              </a:ext>
            </a:extLst>
          </p:cNvPr>
          <p:cNvSpPr/>
          <p:nvPr userDrawn="1"/>
        </p:nvSpPr>
        <p:spPr>
          <a:xfrm>
            <a:off x="6228134" y="4328691"/>
            <a:ext cx="1778844" cy="17788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E8EF83-E181-42F4-AEAD-52B841FAE9DB}"/>
              </a:ext>
            </a:extLst>
          </p:cNvPr>
          <p:cNvSpPr/>
          <p:nvPr userDrawn="1"/>
        </p:nvSpPr>
        <p:spPr>
          <a:xfrm>
            <a:off x="6228134" y="2226915"/>
            <a:ext cx="1778844" cy="17788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18EF6D-2BE9-4E14-893A-38BAEE75E8F7}"/>
              </a:ext>
            </a:extLst>
          </p:cNvPr>
          <p:cNvSpPr/>
          <p:nvPr userDrawn="1"/>
        </p:nvSpPr>
        <p:spPr>
          <a:xfrm>
            <a:off x="1066093" y="2226915"/>
            <a:ext cx="1778844" cy="17788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E70619-AC4E-4811-9597-7455ADDFD1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2743" y="2341560"/>
            <a:ext cx="1549684" cy="1549684"/>
          </a:xfrm>
          <a:custGeom>
            <a:avLst/>
            <a:gdLst>
              <a:gd name="connsiteX0" fmla="*/ 774842 w 1549684"/>
              <a:gd name="connsiteY0" fmla="*/ 0 h 1549684"/>
              <a:gd name="connsiteX1" fmla="*/ 1549684 w 1549684"/>
              <a:gd name="connsiteY1" fmla="*/ 774842 h 1549684"/>
              <a:gd name="connsiteX2" fmla="*/ 774842 w 1549684"/>
              <a:gd name="connsiteY2" fmla="*/ 1549684 h 1549684"/>
              <a:gd name="connsiteX3" fmla="*/ 0 w 1549684"/>
              <a:gd name="connsiteY3" fmla="*/ 774842 h 1549684"/>
              <a:gd name="connsiteX4" fmla="*/ 774842 w 1549684"/>
              <a:gd name="connsiteY4" fmla="*/ 0 h 154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684" h="1549684">
                <a:moveTo>
                  <a:pt x="774842" y="0"/>
                </a:moveTo>
                <a:cubicBezTo>
                  <a:pt x="1202775" y="0"/>
                  <a:pt x="1549684" y="346909"/>
                  <a:pt x="1549684" y="774842"/>
                </a:cubicBezTo>
                <a:cubicBezTo>
                  <a:pt x="1549684" y="1202775"/>
                  <a:pt x="1202775" y="1549684"/>
                  <a:pt x="774842" y="1549684"/>
                </a:cubicBezTo>
                <a:cubicBezTo>
                  <a:pt x="346909" y="1549684"/>
                  <a:pt x="0" y="1202775"/>
                  <a:pt x="0" y="774842"/>
                </a:cubicBezTo>
                <a:cubicBezTo>
                  <a:pt x="0" y="346909"/>
                  <a:pt x="346909" y="0"/>
                  <a:pt x="7748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29D1B9-CEA6-4CB7-82ED-41A9D648A7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0703" y="4443543"/>
            <a:ext cx="1549684" cy="1549684"/>
          </a:xfrm>
          <a:custGeom>
            <a:avLst/>
            <a:gdLst>
              <a:gd name="connsiteX0" fmla="*/ 774842 w 1549684"/>
              <a:gd name="connsiteY0" fmla="*/ 0 h 1549684"/>
              <a:gd name="connsiteX1" fmla="*/ 1549684 w 1549684"/>
              <a:gd name="connsiteY1" fmla="*/ 774842 h 1549684"/>
              <a:gd name="connsiteX2" fmla="*/ 774842 w 1549684"/>
              <a:gd name="connsiteY2" fmla="*/ 1549684 h 1549684"/>
              <a:gd name="connsiteX3" fmla="*/ 0 w 1549684"/>
              <a:gd name="connsiteY3" fmla="*/ 774842 h 1549684"/>
              <a:gd name="connsiteX4" fmla="*/ 774842 w 1549684"/>
              <a:gd name="connsiteY4" fmla="*/ 0 h 154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684" h="1549684">
                <a:moveTo>
                  <a:pt x="774842" y="0"/>
                </a:moveTo>
                <a:cubicBezTo>
                  <a:pt x="1202775" y="0"/>
                  <a:pt x="1549684" y="346909"/>
                  <a:pt x="1549684" y="774842"/>
                </a:cubicBezTo>
                <a:cubicBezTo>
                  <a:pt x="1549684" y="1202775"/>
                  <a:pt x="1202775" y="1549684"/>
                  <a:pt x="774842" y="1549684"/>
                </a:cubicBezTo>
                <a:cubicBezTo>
                  <a:pt x="346909" y="1549684"/>
                  <a:pt x="0" y="1202775"/>
                  <a:pt x="0" y="774842"/>
                </a:cubicBezTo>
                <a:cubicBezTo>
                  <a:pt x="0" y="346909"/>
                  <a:pt x="346909" y="0"/>
                  <a:pt x="7748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8B3F34-B3A2-4BA5-8BDA-9483CD9532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2743" y="4443543"/>
            <a:ext cx="1549684" cy="1549684"/>
          </a:xfrm>
          <a:custGeom>
            <a:avLst/>
            <a:gdLst>
              <a:gd name="connsiteX0" fmla="*/ 774842 w 1549684"/>
              <a:gd name="connsiteY0" fmla="*/ 0 h 1549684"/>
              <a:gd name="connsiteX1" fmla="*/ 1549684 w 1549684"/>
              <a:gd name="connsiteY1" fmla="*/ 774842 h 1549684"/>
              <a:gd name="connsiteX2" fmla="*/ 774842 w 1549684"/>
              <a:gd name="connsiteY2" fmla="*/ 1549684 h 1549684"/>
              <a:gd name="connsiteX3" fmla="*/ 0 w 1549684"/>
              <a:gd name="connsiteY3" fmla="*/ 774842 h 1549684"/>
              <a:gd name="connsiteX4" fmla="*/ 774842 w 1549684"/>
              <a:gd name="connsiteY4" fmla="*/ 0 h 154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684" h="1549684">
                <a:moveTo>
                  <a:pt x="774842" y="0"/>
                </a:moveTo>
                <a:cubicBezTo>
                  <a:pt x="1202775" y="0"/>
                  <a:pt x="1549684" y="346909"/>
                  <a:pt x="1549684" y="774842"/>
                </a:cubicBezTo>
                <a:cubicBezTo>
                  <a:pt x="1549684" y="1202775"/>
                  <a:pt x="1202775" y="1549684"/>
                  <a:pt x="774842" y="1549684"/>
                </a:cubicBezTo>
                <a:cubicBezTo>
                  <a:pt x="346909" y="1549684"/>
                  <a:pt x="0" y="1202775"/>
                  <a:pt x="0" y="774842"/>
                </a:cubicBezTo>
                <a:cubicBezTo>
                  <a:pt x="0" y="346909"/>
                  <a:pt x="346909" y="0"/>
                  <a:pt x="7748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34B027-CFB5-41FD-B5F5-63F382D4B8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0673" y="2341495"/>
            <a:ext cx="1549684" cy="1549684"/>
          </a:xfrm>
          <a:custGeom>
            <a:avLst/>
            <a:gdLst>
              <a:gd name="connsiteX0" fmla="*/ 774842 w 1549684"/>
              <a:gd name="connsiteY0" fmla="*/ 0 h 1549684"/>
              <a:gd name="connsiteX1" fmla="*/ 1549684 w 1549684"/>
              <a:gd name="connsiteY1" fmla="*/ 774842 h 1549684"/>
              <a:gd name="connsiteX2" fmla="*/ 774842 w 1549684"/>
              <a:gd name="connsiteY2" fmla="*/ 1549684 h 1549684"/>
              <a:gd name="connsiteX3" fmla="*/ 0 w 1549684"/>
              <a:gd name="connsiteY3" fmla="*/ 774842 h 1549684"/>
              <a:gd name="connsiteX4" fmla="*/ 774842 w 1549684"/>
              <a:gd name="connsiteY4" fmla="*/ 0 h 154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684" h="1549684">
                <a:moveTo>
                  <a:pt x="774842" y="0"/>
                </a:moveTo>
                <a:cubicBezTo>
                  <a:pt x="1202775" y="0"/>
                  <a:pt x="1549684" y="346909"/>
                  <a:pt x="1549684" y="774842"/>
                </a:cubicBezTo>
                <a:cubicBezTo>
                  <a:pt x="1549684" y="1202775"/>
                  <a:pt x="1202775" y="1549684"/>
                  <a:pt x="774842" y="1549684"/>
                </a:cubicBezTo>
                <a:cubicBezTo>
                  <a:pt x="346909" y="1549684"/>
                  <a:pt x="0" y="1202775"/>
                  <a:pt x="0" y="774842"/>
                </a:cubicBezTo>
                <a:cubicBezTo>
                  <a:pt x="0" y="346909"/>
                  <a:pt x="346909" y="0"/>
                  <a:pt x="7748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9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56E76E4-FA3B-40FF-A0B5-E94C276DF6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71036" y="0"/>
            <a:ext cx="3820964" cy="6858000"/>
          </a:xfrm>
          <a:custGeom>
            <a:avLst/>
            <a:gdLst>
              <a:gd name="connsiteX0" fmla="*/ 0 w 3820964"/>
              <a:gd name="connsiteY0" fmla="*/ 0 h 6858000"/>
              <a:gd name="connsiteX1" fmla="*/ 3820964 w 3820964"/>
              <a:gd name="connsiteY1" fmla="*/ 0 h 6858000"/>
              <a:gd name="connsiteX2" fmla="*/ 3820964 w 3820964"/>
              <a:gd name="connsiteY2" fmla="*/ 6858000 h 6858000"/>
              <a:gd name="connsiteX3" fmla="*/ 0 w 38209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0964" h="6858000">
                <a:moveTo>
                  <a:pt x="0" y="0"/>
                </a:moveTo>
                <a:lnTo>
                  <a:pt x="3820964" y="0"/>
                </a:lnTo>
                <a:lnTo>
                  <a:pt x="382096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62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B345AC7-934A-4CA3-9ABD-0AD325B206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36671"/>
            <a:ext cx="12192000" cy="2300899"/>
          </a:xfrm>
          <a:custGeom>
            <a:avLst/>
            <a:gdLst>
              <a:gd name="connsiteX0" fmla="*/ 0 w 12192000"/>
              <a:gd name="connsiteY0" fmla="*/ 0 h 2300899"/>
              <a:gd name="connsiteX1" fmla="*/ 12192000 w 12192000"/>
              <a:gd name="connsiteY1" fmla="*/ 0 h 2300899"/>
              <a:gd name="connsiteX2" fmla="*/ 12192000 w 12192000"/>
              <a:gd name="connsiteY2" fmla="*/ 2300899 h 2300899"/>
              <a:gd name="connsiteX3" fmla="*/ 0 w 12192000"/>
              <a:gd name="connsiteY3" fmla="*/ 2300899 h 230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00899">
                <a:moveTo>
                  <a:pt x="0" y="0"/>
                </a:moveTo>
                <a:lnTo>
                  <a:pt x="12192000" y="0"/>
                </a:lnTo>
                <a:lnTo>
                  <a:pt x="12192000" y="2300899"/>
                </a:lnTo>
                <a:lnTo>
                  <a:pt x="0" y="2300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8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F076BD-9BA7-4E82-A349-9A8F0159B7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895350"/>
            <a:ext cx="5819775" cy="3676650"/>
          </a:xfrm>
          <a:custGeom>
            <a:avLst/>
            <a:gdLst>
              <a:gd name="connsiteX0" fmla="*/ 0 w 5819775"/>
              <a:gd name="connsiteY0" fmla="*/ 0 h 3676650"/>
              <a:gd name="connsiteX1" fmla="*/ 5819775 w 5819775"/>
              <a:gd name="connsiteY1" fmla="*/ 0 h 3676650"/>
              <a:gd name="connsiteX2" fmla="*/ 5819775 w 5819775"/>
              <a:gd name="connsiteY2" fmla="*/ 3676650 h 3676650"/>
              <a:gd name="connsiteX3" fmla="*/ 0 w 5819775"/>
              <a:gd name="connsiteY3" fmla="*/ 367665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9775" h="3676650">
                <a:moveTo>
                  <a:pt x="0" y="0"/>
                </a:moveTo>
                <a:lnTo>
                  <a:pt x="5819775" y="0"/>
                </a:lnTo>
                <a:lnTo>
                  <a:pt x="5819775" y="3676650"/>
                </a:lnTo>
                <a:lnTo>
                  <a:pt x="0" y="36766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73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4D200D6-4B5B-4B9A-9AFA-6DD32DE0A7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30140" y="0"/>
            <a:ext cx="3561859" cy="6857999"/>
          </a:xfrm>
          <a:custGeom>
            <a:avLst/>
            <a:gdLst>
              <a:gd name="connsiteX0" fmla="*/ 0 w 12192000"/>
              <a:gd name="connsiteY0" fmla="*/ 0 h 2300899"/>
              <a:gd name="connsiteX1" fmla="*/ 12192000 w 12192000"/>
              <a:gd name="connsiteY1" fmla="*/ 0 h 2300899"/>
              <a:gd name="connsiteX2" fmla="*/ 12192000 w 12192000"/>
              <a:gd name="connsiteY2" fmla="*/ 2300899 h 2300899"/>
              <a:gd name="connsiteX3" fmla="*/ 0 w 12192000"/>
              <a:gd name="connsiteY3" fmla="*/ 2300899 h 230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00899">
                <a:moveTo>
                  <a:pt x="0" y="0"/>
                </a:moveTo>
                <a:lnTo>
                  <a:pt x="12192000" y="0"/>
                </a:lnTo>
                <a:lnTo>
                  <a:pt x="12192000" y="2300899"/>
                </a:lnTo>
                <a:lnTo>
                  <a:pt x="0" y="2300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14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7E1AD2-1B46-4263-B123-760ADA2F0F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43507" y="0"/>
            <a:ext cx="5525078" cy="5943598"/>
          </a:xfrm>
          <a:custGeom>
            <a:avLst/>
            <a:gdLst>
              <a:gd name="connsiteX0" fmla="*/ 0 w 5525078"/>
              <a:gd name="connsiteY0" fmla="*/ 0 h 5943598"/>
              <a:gd name="connsiteX1" fmla="*/ 5525078 w 5525078"/>
              <a:gd name="connsiteY1" fmla="*/ 0 h 5943598"/>
              <a:gd name="connsiteX2" fmla="*/ 5525078 w 5525078"/>
              <a:gd name="connsiteY2" fmla="*/ 5943598 h 5943598"/>
              <a:gd name="connsiteX3" fmla="*/ 0 w 5525078"/>
              <a:gd name="connsiteY3" fmla="*/ 5943598 h 594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5078" h="5943598">
                <a:moveTo>
                  <a:pt x="0" y="0"/>
                </a:moveTo>
                <a:lnTo>
                  <a:pt x="5525078" y="0"/>
                </a:lnTo>
                <a:lnTo>
                  <a:pt x="5525078" y="5943598"/>
                </a:lnTo>
                <a:lnTo>
                  <a:pt x="0" y="59435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7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16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2D7722-28DC-4FF0-A9EB-2515A617B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0772" y="2271790"/>
            <a:ext cx="10370457" cy="3882696"/>
          </a:xfrm>
          <a:custGeom>
            <a:avLst/>
            <a:gdLst>
              <a:gd name="connsiteX0" fmla="*/ 0 w 10370457"/>
              <a:gd name="connsiteY0" fmla="*/ 0 h 3882696"/>
              <a:gd name="connsiteX1" fmla="*/ 10370457 w 10370457"/>
              <a:gd name="connsiteY1" fmla="*/ 0 h 3882696"/>
              <a:gd name="connsiteX2" fmla="*/ 10370457 w 10370457"/>
              <a:gd name="connsiteY2" fmla="*/ 3882696 h 3882696"/>
              <a:gd name="connsiteX3" fmla="*/ 0 w 10370457"/>
              <a:gd name="connsiteY3" fmla="*/ 3882696 h 388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0457" h="3882696">
                <a:moveTo>
                  <a:pt x="0" y="0"/>
                </a:moveTo>
                <a:lnTo>
                  <a:pt x="10370457" y="0"/>
                </a:lnTo>
                <a:lnTo>
                  <a:pt x="10370457" y="3882696"/>
                </a:lnTo>
                <a:lnTo>
                  <a:pt x="0" y="38826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0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51FFD37-0F4E-42B6-8103-329FBC443C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2098" y="3840362"/>
            <a:ext cx="2487053" cy="1640992"/>
          </a:xfrm>
          <a:custGeom>
            <a:avLst/>
            <a:gdLst>
              <a:gd name="connsiteX0" fmla="*/ 0 w 2487053"/>
              <a:gd name="connsiteY0" fmla="*/ 0 h 1640992"/>
              <a:gd name="connsiteX1" fmla="*/ 2487053 w 2487053"/>
              <a:gd name="connsiteY1" fmla="*/ 0 h 1640992"/>
              <a:gd name="connsiteX2" fmla="*/ 2487053 w 2487053"/>
              <a:gd name="connsiteY2" fmla="*/ 1640992 h 1640992"/>
              <a:gd name="connsiteX3" fmla="*/ 0 w 2487053"/>
              <a:gd name="connsiteY3" fmla="*/ 1640992 h 16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053" h="1640992">
                <a:moveTo>
                  <a:pt x="0" y="0"/>
                </a:moveTo>
                <a:lnTo>
                  <a:pt x="2487053" y="0"/>
                </a:lnTo>
                <a:lnTo>
                  <a:pt x="2487053" y="1640992"/>
                </a:lnTo>
                <a:lnTo>
                  <a:pt x="0" y="16409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E81EDEE-3403-4FD5-8B23-AEC447B71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7492" y="3840362"/>
            <a:ext cx="2487053" cy="1640992"/>
          </a:xfrm>
          <a:custGeom>
            <a:avLst/>
            <a:gdLst>
              <a:gd name="connsiteX0" fmla="*/ 0 w 2487053"/>
              <a:gd name="connsiteY0" fmla="*/ 0 h 1640992"/>
              <a:gd name="connsiteX1" fmla="*/ 2487053 w 2487053"/>
              <a:gd name="connsiteY1" fmla="*/ 0 h 1640992"/>
              <a:gd name="connsiteX2" fmla="*/ 2487053 w 2487053"/>
              <a:gd name="connsiteY2" fmla="*/ 1640992 h 1640992"/>
              <a:gd name="connsiteX3" fmla="*/ 0 w 2487053"/>
              <a:gd name="connsiteY3" fmla="*/ 1640992 h 16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053" h="1640992">
                <a:moveTo>
                  <a:pt x="0" y="0"/>
                </a:moveTo>
                <a:lnTo>
                  <a:pt x="2487053" y="0"/>
                </a:lnTo>
                <a:lnTo>
                  <a:pt x="2487053" y="1640992"/>
                </a:lnTo>
                <a:lnTo>
                  <a:pt x="0" y="16409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FDD823-81F8-4FC9-ADF1-1FAA7C958A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86703" y="3840362"/>
            <a:ext cx="2487053" cy="1640992"/>
          </a:xfrm>
          <a:custGeom>
            <a:avLst/>
            <a:gdLst>
              <a:gd name="connsiteX0" fmla="*/ 0 w 2487053"/>
              <a:gd name="connsiteY0" fmla="*/ 0 h 1640992"/>
              <a:gd name="connsiteX1" fmla="*/ 2487053 w 2487053"/>
              <a:gd name="connsiteY1" fmla="*/ 0 h 1640992"/>
              <a:gd name="connsiteX2" fmla="*/ 2487053 w 2487053"/>
              <a:gd name="connsiteY2" fmla="*/ 1640992 h 1640992"/>
              <a:gd name="connsiteX3" fmla="*/ 0 w 2487053"/>
              <a:gd name="connsiteY3" fmla="*/ 1640992 h 16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053" h="1640992">
                <a:moveTo>
                  <a:pt x="0" y="0"/>
                </a:moveTo>
                <a:lnTo>
                  <a:pt x="2487053" y="0"/>
                </a:lnTo>
                <a:lnTo>
                  <a:pt x="2487053" y="1640992"/>
                </a:lnTo>
                <a:lnTo>
                  <a:pt x="0" y="16409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0A40875-DEFB-4465-B7C3-1EC5EF0FAD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9112" y="691980"/>
            <a:ext cx="4438504" cy="4789374"/>
          </a:xfrm>
          <a:custGeom>
            <a:avLst/>
            <a:gdLst>
              <a:gd name="connsiteX0" fmla="*/ 0 w 4438504"/>
              <a:gd name="connsiteY0" fmla="*/ 0 h 4789374"/>
              <a:gd name="connsiteX1" fmla="*/ 4438504 w 4438504"/>
              <a:gd name="connsiteY1" fmla="*/ 0 h 4789374"/>
              <a:gd name="connsiteX2" fmla="*/ 4438504 w 4438504"/>
              <a:gd name="connsiteY2" fmla="*/ 4789374 h 4789374"/>
              <a:gd name="connsiteX3" fmla="*/ 0 w 4438504"/>
              <a:gd name="connsiteY3" fmla="*/ 4789374 h 478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8504" h="4789374">
                <a:moveTo>
                  <a:pt x="0" y="0"/>
                </a:moveTo>
                <a:lnTo>
                  <a:pt x="4438504" y="0"/>
                </a:lnTo>
                <a:lnTo>
                  <a:pt x="4438504" y="4789374"/>
                </a:lnTo>
                <a:lnTo>
                  <a:pt x="0" y="47893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28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FEFFF2-25A7-4C89-B941-8237AE6A59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3731" y="1079500"/>
            <a:ext cx="3557057" cy="3787370"/>
          </a:xfrm>
          <a:custGeom>
            <a:avLst/>
            <a:gdLst>
              <a:gd name="connsiteX0" fmla="*/ 0 w 3557057"/>
              <a:gd name="connsiteY0" fmla="*/ 0 h 3787370"/>
              <a:gd name="connsiteX1" fmla="*/ 3557057 w 3557057"/>
              <a:gd name="connsiteY1" fmla="*/ 0 h 3787370"/>
              <a:gd name="connsiteX2" fmla="*/ 3557057 w 3557057"/>
              <a:gd name="connsiteY2" fmla="*/ 3787370 h 3787370"/>
              <a:gd name="connsiteX3" fmla="*/ 790795 w 3557057"/>
              <a:gd name="connsiteY3" fmla="*/ 3787370 h 3787370"/>
              <a:gd name="connsiteX4" fmla="*/ 790795 w 3557057"/>
              <a:gd name="connsiteY4" fmla="*/ 1761679 h 3787370"/>
              <a:gd name="connsiteX5" fmla="*/ 0 w 3557057"/>
              <a:gd name="connsiteY5" fmla="*/ 1761679 h 378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7057" h="3787370">
                <a:moveTo>
                  <a:pt x="0" y="0"/>
                </a:moveTo>
                <a:lnTo>
                  <a:pt x="3557057" y="0"/>
                </a:lnTo>
                <a:lnTo>
                  <a:pt x="3557057" y="3787370"/>
                </a:lnTo>
                <a:lnTo>
                  <a:pt x="790795" y="3787370"/>
                </a:lnTo>
                <a:lnTo>
                  <a:pt x="790795" y="1761679"/>
                </a:lnTo>
                <a:lnTo>
                  <a:pt x="0" y="17616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A24756-CA3A-4517-A7FC-7AC9F96B23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9275" y="3078266"/>
            <a:ext cx="2796179" cy="2700234"/>
          </a:xfrm>
          <a:custGeom>
            <a:avLst/>
            <a:gdLst>
              <a:gd name="connsiteX0" fmla="*/ 0 w 2796179"/>
              <a:gd name="connsiteY0" fmla="*/ 0 h 2700234"/>
              <a:gd name="connsiteX1" fmla="*/ 2796179 w 2796179"/>
              <a:gd name="connsiteY1" fmla="*/ 0 h 2700234"/>
              <a:gd name="connsiteX2" fmla="*/ 2796179 w 2796179"/>
              <a:gd name="connsiteY2" fmla="*/ 2700234 h 2700234"/>
              <a:gd name="connsiteX3" fmla="*/ 0 w 2796179"/>
              <a:gd name="connsiteY3" fmla="*/ 2700234 h 270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6179" h="2700234">
                <a:moveTo>
                  <a:pt x="0" y="0"/>
                </a:moveTo>
                <a:lnTo>
                  <a:pt x="2796179" y="0"/>
                </a:lnTo>
                <a:lnTo>
                  <a:pt x="2796179" y="2700234"/>
                </a:lnTo>
                <a:lnTo>
                  <a:pt x="0" y="27002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46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46E14A3-C597-495F-9855-ABED32177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3235" y="2563929"/>
            <a:ext cx="1957183" cy="2698252"/>
          </a:xfrm>
          <a:custGeom>
            <a:avLst/>
            <a:gdLst>
              <a:gd name="connsiteX0" fmla="*/ 0 w 1957183"/>
              <a:gd name="connsiteY0" fmla="*/ 0 h 2698252"/>
              <a:gd name="connsiteX1" fmla="*/ 1957183 w 1957183"/>
              <a:gd name="connsiteY1" fmla="*/ 0 h 2698252"/>
              <a:gd name="connsiteX2" fmla="*/ 1957183 w 1957183"/>
              <a:gd name="connsiteY2" fmla="*/ 2698252 h 2698252"/>
              <a:gd name="connsiteX3" fmla="*/ 0 w 1957183"/>
              <a:gd name="connsiteY3" fmla="*/ 2698252 h 26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183" h="2698252">
                <a:moveTo>
                  <a:pt x="0" y="0"/>
                </a:moveTo>
                <a:lnTo>
                  <a:pt x="1957183" y="0"/>
                </a:lnTo>
                <a:lnTo>
                  <a:pt x="1957183" y="2698252"/>
                </a:lnTo>
                <a:lnTo>
                  <a:pt x="0" y="26982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C7F10A5-618F-40DC-BB9F-49FA47B098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8226" y="1771113"/>
            <a:ext cx="2308935" cy="3491068"/>
          </a:xfrm>
          <a:custGeom>
            <a:avLst/>
            <a:gdLst>
              <a:gd name="connsiteX0" fmla="*/ 0 w 2308935"/>
              <a:gd name="connsiteY0" fmla="*/ 0 h 3491068"/>
              <a:gd name="connsiteX1" fmla="*/ 2308935 w 2308935"/>
              <a:gd name="connsiteY1" fmla="*/ 0 h 3491068"/>
              <a:gd name="connsiteX2" fmla="*/ 2308935 w 2308935"/>
              <a:gd name="connsiteY2" fmla="*/ 3491068 h 3491068"/>
              <a:gd name="connsiteX3" fmla="*/ 0 w 2308935"/>
              <a:gd name="connsiteY3" fmla="*/ 3491068 h 349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935" h="3491068">
                <a:moveTo>
                  <a:pt x="0" y="0"/>
                </a:moveTo>
                <a:lnTo>
                  <a:pt x="2308935" y="0"/>
                </a:lnTo>
                <a:lnTo>
                  <a:pt x="2308935" y="3491068"/>
                </a:lnTo>
                <a:lnTo>
                  <a:pt x="0" y="349106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B3B13C-9BB9-4BC9-AB1A-D034982908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4970" y="861659"/>
            <a:ext cx="2666744" cy="4400522"/>
          </a:xfrm>
          <a:custGeom>
            <a:avLst/>
            <a:gdLst>
              <a:gd name="connsiteX0" fmla="*/ 0 w 2666744"/>
              <a:gd name="connsiteY0" fmla="*/ 0 h 4400522"/>
              <a:gd name="connsiteX1" fmla="*/ 2666744 w 2666744"/>
              <a:gd name="connsiteY1" fmla="*/ 0 h 4400522"/>
              <a:gd name="connsiteX2" fmla="*/ 2666744 w 2666744"/>
              <a:gd name="connsiteY2" fmla="*/ 4400522 h 4400522"/>
              <a:gd name="connsiteX3" fmla="*/ 0 w 2666744"/>
              <a:gd name="connsiteY3" fmla="*/ 4400522 h 440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744" h="4400522">
                <a:moveTo>
                  <a:pt x="0" y="0"/>
                </a:moveTo>
                <a:lnTo>
                  <a:pt x="2666744" y="0"/>
                </a:lnTo>
                <a:lnTo>
                  <a:pt x="2666744" y="4400522"/>
                </a:lnTo>
                <a:lnTo>
                  <a:pt x="0" y="44005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3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80C31E5-2136-49F7-8EAE-1A28BE8C62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27018" y="2019301"/>
            <a:ext cx="2764981" cy="4838699"/>
          </a:xfrm>
          <a:custGeom>
            <a:avLst/>
            <a:gdLst>
              <a:gd name="connsiteX0" fmla="*/ 0 w 2764981"/>
              <a:gd name="connsiteY0" fmla="*/ 0 h 1907178"/>
              <a:gd name="connsiteX1" fmla="*/ 2764981 w 2764981"/>
              <a:gd name="connsiteY1" fmla="*/ 0 h 1907178"/>
              <a:gd name="connsiteX2" fmla="*/ 2764981 w 2764981"/>
              <a:gd name="connsiteY2" fmla="*/ 1907178 h 1907178"/>
              <a:gd name="connsiteX3" fmla="*/ 0 w 2764981"/>
              <a:gd name="connsiteY3" fmla="*/ 1907178 h 190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81" h="1907178">
                <a:moveTo>
                  <a:pt x="0" y="0"/>
                </a:moveTo>
                <a:lnTo>
                  <a:pt x="2764981" y="0"/>
                </a:lnTo>
                <a:lnTo>
                  <a:pt x="2764981" y="1907178"/>
                </a:lnTo>
                <a:lnTo>
                  <a:pt x="0" y="19071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9C6A5C-AA1C-4867-9CEE-856D9BB75B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019" y="0"/>
            <a:ext cx="2764981" cy="1907178"/>
          </a:xfrm>
          <a:custGeom>
            <a:avLst/>
            <a:gdLst>
              <a:gd name="connsiteX0" fmla="*/ 0 w 2764981"/>
              <a:gd name="connsiteY0" fmla="*/ 0 h 1907178"/>
              <a:gd name="connsiteX1" fmla="*/ 2764981 w 2764981"/>
              <a:gd name="connsiteY1" fmla="*/ 0 h 1907178"/>
              <a:gd name="connsiteX2" fmla="*/ 2764981 w 2764981"/>
              <a:gd name="connsiteY2" fmla="*/ 1907178 h 1907178"/>
              <a:gd name="connsiteX3" fmla="*/ 0 w 2764981"/>
              <a:gd name="connsiteY3" fmla="*/ 1907178 h 190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81" h="1907178">
                <a:moveTo>
                  <a:pt x="0" y="0"/>
                </a:moveTo>
                <a:lnTo>
                  <a:pt x="2764981" y="0"/>
                </a:lnTo>
                <a:lnTo>
                  <a:pt x="2764981" y="1907178"/>
                </a:lnTo>
                <a:lnTo>
                  <a:pt x="0" y="19071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E83469-09FB-497A-B803-275B753258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0501" y="0"/>
            <a:ext cx="2764981" cy="3310584"/>
          </a:xfrm>
          <a:custGeom>
            <a:avLst/>
            <a:gdLst>
              <a:gd name="connsiteX0" fmla="*/ 0 w 2764981"/>
              <a:gd name="connsiteY0" fmla="*/ 0 h 3310584"/>
              <a:gd name="connsiteX1" fmla="*/ 2764981 w 2764981"/>
              <a:gd name="connsiteY1" fmla="*/ 0 h 3310584"/>
              <a:gd name="connsiteX2" fmla="*/ 2764981 w 2764981"/>
              <a:gd name="connsiteY2" fmla="*/ 3310584 h 3310584"/>
              <a:gd name="connsiteX3" fmla="*/ 0 w 2764981"/>
              <a:gd name="connsiteY3" fmla="*/ 3310584 h 33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81" h="3310584">
                <a:moveTo>
                  <a:pt x="0" y="0"/>
                </a:moveTo>
                <a:lnTo>
                  <a:pt x="2764981" y="0"/>
                </a:lnTo>
                <a:lnTo>
                  <a:pt x="2764981" y="3310584"/>
                </a:lnTo>
                <a:lnTo>
                  <a:pt x="0" y="33105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73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8609E91-474C-422D-99DA-68D98DE365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5737" y="3432674"/>
            <a:ext cx="3084076" cy="3425326"/>
          </a:xfrm>
          <a:custGeom>
            <a:avLst/>
            <a:gdLst>
              <a:gd name="connsiteX0" fmla="*/ 0 w 3084076"/>
              <a:gd name="connsiteY0" fmla="*/ 0 h 3425326"/>
              <a:gd name="connsiteX1" fmla="*/ 3084076 w 3084076"/>
              <a:gd name="connsiteY1" fmla="*/ 0 h 3425326"/>
              <a:gd name="connsiteX2" fmla="*/ 3084076 w 3084076"/>
              <a:gd name="connsiteY2" fmla="*/ 3425326 h 3425326"/>
              <a:gd name="connsiteX3" fmla="*/ 0 w 3084076"/>
              <a:gd name="connsiteY3" fmla="*/ 3425326 h 342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4076" h="3425326">
                <a:moveTo>
                  <a:pt x="0" y="0"/>
                </a:moveTo>
                <a:lnTo>
                  <a:pt x="3084076" y="0"/>
                </a:lnTo>
                <a:lnTo>
                  <a:pt x="3084076" y="3425326"/>
                </a:lnTo>
                <a:lnTo>
                  <a:pt x="0" y="34253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5F368A-D532-4B4B-9F30-B7814F6ADD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6691" y="3"/>
            <a:ext cx="4745735" cy="3425326"/>
          </a:xfrm>
          <a:custGeom>
            <a:avLst/>
            <a:gdLst>
              <a:gd name="connsiteX0" fmla="*/ 0 w 4745735"/>
              <a:gd name="connsiteY0" fmla="*/ 0 h 3425326"/>
              <a:gd name="connsiteX1" fmla="*/ 4745735 w 4745735"/>
              <a:gd name="connsiteY1" fmla="*/ 0 h 3425326"/>
              <a:gd name="connsiteX2" fmla="*/ 4745735 w 4745735"/>
              <a:gd name="connsiteY2" fmla="*/ 3425326 h 3425326"/>
              <a:gd name="connsiteX3" fmla="*/ 0 w 4745735"/>
              <a:gd name="connsiteY3" fmla="*/ 3425326 h 342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5735" h="3425326">
                <a:moveTo>
                  <a:pt x="0" y="0"/>
                </a:moveTo>
                <a:lnTo>
                  <a:pt x="4745735" y="0"/>
                </a:lnTo>
                <a:lnTo>
                  <a:pt x="4745735" y="3425326"/>
                </a:lnTo>
                <a:lnTo>
                  <a:pt x="0" y="34253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86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C3D6D440-B5F7-4C84-A767-C0F636FDC266}"/>
              </a:ext>
            </a:extLst>
          </p:cNvPr>
          <p:cNvSpPr/>
          <p:nvPr userDrawn="1"/>
        </p:nvSpPr>
        <p:spPr>
          <a:xfrm rot="10800000" flipH="1">
            <a:off x="1" y="-3"/>
            <a:ext cx="11417300" cy="4950151"/>
          </a:xfrm>
          <a:prstGeom prst="round1Rect">
            <a:avLst>
              <a:gd name="adj" fmla="val 2813"/>
            </a:avLst>
          </a:prstGeom>
          <a:solidFill>
            <a:srgbClr val="0096FF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018704-9840-4955-ABB5-22A85B516E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7112" y="1234441"/>
            <a:ext cx="2050413" cy="4367222"/>
          </a:xfrm>
          <a:custGeom>
            <a:avLst/>
            <a:gdLst>
              <a:gd name="connsiteX0" fmla="*/ 157246 w 2050413"/>
              <a:gd name="connsiteY0" fmla="*/ 0 h 4367222"/>
              <a:gd name="connsiteX1" fmla="*/ 1893167 w 2050413"/>
              <a:gd name="connsiteY1" fmla="*/ 0 h 4367222"/>
              <a:gd name="connsiteX2" fmla="*/ 2050413 w 2050413"/>
              <a:gd name="connsiteY2" fmla="*/ 157246 h 4367222"/>
              <a:gd name="connsiteX3" fmla="*/ 2050413 w 2050413"/>
              <a:gd name="connsiteY3" fmla="*/ 4209976 h 4367222"/>
              <a:gd name="connsiteX4" fmla="*/ 1893167 w 2050413"/>
              <a:gd name="connsiteY4" fmla="*/ 4367222 h 4367222"/>
              <a:gd name="connsiteX5" fmla="*/ 157246 w 2050413"/>
              <a:gd name="connsiteY5" fmla="*/ 4367222 h 4367222"/>
              <a:gd name="connsiteX6" fmla="*/ 0 w 2050413"/>
              <a:gd name="connsiteY6" fmla="*/ 4209976 h 4367222"/>
              <a:gd name="connsiteX7" fmla="*/ 0 w 2050413"/>
              <a:gd name="connsiteY7" fmla="*/ 157246 h 4367222"/>
              <a:gd name="connsiteX8" fmla="*/ 157246 w 2050413"/>
              <a:gd name="connsiteY8" fmla="*/ 0 h 436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413" h="4367222">
                <a:moveTo>
                  <a:pt x="157246" y="0"/>
                </a:moveTo>
                <a:lnTo>
                  <a:pt x="1893167" y="0"/>
                </a:lnTo>
                <a:cubicBezTo>
                  <a:pt x="1980012" y="0"/>
                  <a:pt x="2050413" y="70401"/>
                  <a:pt x="2050413" y="157246"/>
                </a:cubicBezTo>
                <a:lnTo>
                  <a:pt x="2050413" y="4209976"/>
                </a:lnTo>
                <a:cubicBezTo>
                  <a:pt x="2050413" y="4296821"/>
                  <a:pt x="1980012" y="4367222"/>
                  <a:pt x="1893167" y="4367222"/>
                </a:cubicBezTo>
                <a:lnTo>
                  <a:pt x="157246" y="4367222"/>
                </a:lnTo>
                <a:cubicBezTo>
                  <a:pt x="70401" y="4367222"/>
                  <a:pt x="0" y="4296821"/>
                  <a:pt x="0" y="4209976"/>
                </a:cubicBezTo>
                <a:lnTo>
                  <a:pt x="0" y="157246"/>
                </a:lnTo>
                <a:cubicBezTo>
                  <a:pt x="0" y="70401"/>
                  <a:pt x="70401" y="0"/>
                  <a:pt x="1572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6EB1BF6-22C3-444B-B420-41798A6BB4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5038" y="942976"/>
            <a:ext cx="2357437" cy="4950153"/>
          </a:xfrm>
          <a:custGeom>
            <a:avLst/>
            <a:gdLst>
              <a:gd name="connsiteX0" fmla="*/ 256984 w 2357437"/>
              <a:gd name="connsiteY0" fmla="*/ 0 h 4950153"/>
              <a:gd name="connsiteX1" fmla="*/ 2100453 w 2357437"/>
              <a:gd name="connsiteY1" fmla="*/ 0 h 4950153"/>
              <a:gd name="connsiteX2" fmla="*/ 2357437 w 2357437"/>
              <a:gd name="connsiteY2" fmla="*/ 256984 h 4950153"/>
              <a:gd name="connsiteX3" fmla="*/ 2357437 w 2357437"/>
              <a:gd name="connsiteY3" fmla="*/ 4693169 h 4950153"/>
              <a:gd name="connsiteX4" fmla="*/ 2100453 w 2357437"/>
              <a:gd name="connsiteY4" fmla="*/ 4950153 h 4950153"/>
              <a:gd name="connsiteX5" fmla="*/ 256984 w 2357437"/>
              <a:gd name="connsiteY5" fmla="*/ 4950153 h 4950153"/>
              <a:gd name="connsiteX6" fmla="*/ 0 w 2357437"/>
              <a:gd name="connsiteY6" fmla="*/ 4693169 h 4950153"/>
              <a:gd name="connsiteX7" fmla="*/ 0 w 2357437"/>
              <a:gd name="connsiteY7" fmla="*/ 256984 h 4950153"/>
              <a:gd name="connsiteX8" fmla="*/ 256984 w 2357437"/>
              <a:gd name="connsiteY8" fmla="*/ 0 h 495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7437" h="4950153">
                <a:moveTo>
                  <a:pt x="256984" y="0"/>
                </a:moveTo>
                <a:lnTo>
                  <a:pt x="2100453" y="0"/>
                </a:lnTo>
                <a:cubicBezTo>
                  <a:pt x="2242381" y="0"/>
                  <a:pt x="2357437" y="115056"/>
                  <a:pt x="2357437" y="256984"/>
                </a:cubicBezTo>
                <a:lnTo>
                  <a:pt x="2357437" y="4693169"/>
                </a:lnTo>
                <a:cubicBezTo>
                  <a:pt x="2357437" y="4835097"/>
                  <a:pt x="2242381" y="4950153"/>
                  <a:pt x="2100453" y="4950153"/>
                </a:cubicBezTo>
                <a:lnTo>
                  <a:pt x="256984" y="4950153"/>
                </a:lnTo>
                <a:cubicBezTo>
                  <a:pt x="115056" y="4950153"/>
                  <a:pt x="0" y="4835097"/>
                  <a:pt x="0" y="4693169"/>
                </a:cubicBezTo>
                <a:lnTo>
                  <a:pt x="0" y="256984"/>
                </a:lnTo>
                <a:cubicBezTo>
                  <a:pt x="0" y="115056"/>
                  <a:pt x="115056" y="0"/>
                  <a:pt x="2569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98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9F9E58-7068-4AA5-88A5-2D212BF04C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31521" y="1205865"/>
            <a:ext cx="5227321" cy="3038475"/>
          </a:xfrm>
          <a:custGeom>
            <a:avLst/>
            <a:gdLst>
              <a:gd name="connsiteX0" fmla="*/ 0 w 5227321"/>
              <a:gd name="connsiteY0" fmla="*/ 0 h 3038475"/>
              <a:gd name="connsiteX1" fmla="*/ 5227321 w 5227321"/>
              <a:gd name="connsiteY1" fmla="*/ 0 h 3038475"/>
              <a:gd name="connsiteX2" fmla="*/ 5227321 w 5227321"/>
              <a:gd name="connsiteY2" fmla="*/ 3038475 h 3038475"/>
              <a:gd name="connsiteX3" fmla="*/ 0 w 5227321"/>
              <a:gd name="connsiteY3" fmla="*/ 303847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7321" h="3038475">
                <a:moveTo>
                  <a:pt x="0" y="0"/>
                </a:moveTo>
                <a:lnTo>
                  <a:pt x="5227321" y="0"/>
                </a:lnTo>
                <a:lnTo>
                  <a:pt x="5227321" y="3038475"/>
                </a:lnTo>
                <a:lnTo>
                  <a:pt x="0" y="30384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36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990E61A-6BDC-4F3E-8C26-1ED6755CA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93632" y="2821847"/>
            <a:ext cx="4018327" cy="2579215"/>
          </a:xfrm>
          <a:custGeom>
            <a:avLst/>
            <a:gdLst>
              <a:gd name="connsiteX0" fmla="*/ 0 w 4018327"/>
              <a:gd name="connsiteY0" fmla="*/ 0 h 2579215"/>
              <a:gd name="connsiteX1" fmla="*/ 4018327 w 4018327"/>
              <a:gd name="connsiteY1" fmla="*/ 0 h 2579215"/>
              <a:gd name="connsiteX2" fmla="*/ 4018327 w 4018327"/>
              <a:gd name="connsiteY2" fmla="*/ 2579215 h 2579215"/>
              <a:gd name="connsiteX3" fmla="*/ 0 w 4018327"/>
              <a:gd name="connsiteY3" fmla="*/ 2579215 h 25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8327" h="2579215">
                <a:moveTo>
                  <a:pt x="0" y="0"/>
                </a:moveTo>
                <a:lnTo>
                  <a:pt x="4018327" y="0"/>
                </a:lnTo>
                <a:lnTo>
                  <a:pt x="4018327" y="2579215"/>
                </a:lnTo>
                <a:lnTo>
                  <a:pt x="0" y="25792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803DA5-5637-4267-8A70-8BC86B1161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772403"/>
          </a:xfrm>
          <a:custGeom>
            <a:avLst/>
            <a:gdLst>
              <a:gd name="connsiteX0" fmla="*/ 0 w 4018327"/>
              <a:gd name="connsiteY0" fmla="*/ 0 h 2579215"/>
              <a:gd name="connsiteX1" fmla="*/ 4018327 w 4018327"/>
              <a:gd name="connsiteY1" fmla="*/ 0 h 2579215"/>
              <a:gd name="connsiteX2" fmla="*/ 4018327 w 4018327"/>
              <a:gd name="connsiteY2" fmla="*/ 2579215 h 2579215"/>
              <a:gd name="connsiteX3" fmla="*/ 0 w 4018327"/>
              <a:gd name="connsiteY3" fmla="*/ 2579215 h 25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8327" h="2579215">
                <a:moveTo>
                  <a:pt x="0" y="0"/>
                </a:moveTo>
                <a:lnTo>
                  <a:pt x="4018327" y="0"/>
                </a:lnTo>
                <a:lnTo>
                  <a:pt x="4018327" y="2579215"/>
                </a:lnTo>
                <a:lnTo>
                  <a:pt x="0" y="25792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2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0A9325D-A089-4C51-B28E-8E94A1596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7300" y="0"/>
            <a:ext cx="7124700" cy="6858000"/>
          </a:xfrm>
          <a:custGeom>
            <a:avLst/>
            <a:gdLst>
              <a:gd name="connsiteX0" fmla="*/ 0 w 7124700"/>
              <a:gd name="connsiteY0" fmla="*/ 0 h 6858000"/>
              <a:gd name="connsiteX1" fmla="*/ 7124700 w 7124700"/>
              <a:gd name="connsiteY1" fmla="*/ 0 h 6858000"/>
              <a:gd name="connsiteX2" fmla="*/ 7124700 w 7124700"/>
              <a:gd name="connsiteY2" fmla="*/ 6858000 h 6858000"/>
              <a:gd name="connsiteX3" fmla="*/ 2212392 w 71247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6858000">
                <a:moveTo>
                  <a:pt x="0" y="0"/>
                </a:moveTo>
                <a:lnTo>
                  <a:pt x="7124700" y="0"/>
                </a:lnTo>
                <a:lnTo>
                  <a:pt x="7124700" y="6858000"/>
                </a:lnTo>
                <a:lnTo>
                  <a:pt x="2212392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C69D2C-2D22-49DA-9DEA-892710D971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AB84AF-0011-4FA7-974E-E90004F374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30178" y="3666357"/>
            <a:ext cx="1707912" cy="1941766"/>
          </a:xfrm>
          <a:custGeom>
            <a:avLst/>
            <a:gdLst>
              <a:gd name="connsiteX0" fmla="*/ 0 w 1707912"/>
              <a:gd name="connsiteY0" fmla="*/ 0 h 1941766"/>
              <a:gd name="connsiteX1" fmla="*/ 1707912 w 1707912"/>
              <a:gd name="connsiteY1" fmla="*/ 0 h 1941766"/>
              <a:gd name="connsiteX2" fmla="*/ 1707912 w 1707912"/>
              <a:gd name="connsiteY2" fmla="*/ 1941766 h 1941766"/>
              <a:gd name="connsiteX3" fmla="*/ 0 w 1707912"/>
              <a:gd name="connsiteY3" fmla="*/ 1941766 h 19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912" h="1941766">
                <a:moveTo>
                  <a:pt x="0" y="0"/>
                </a:moveTo>
                <a:lnTo>
                  <a:pt x="1707912" y="0"/>
                </a:lnTo>
                <a:lnTo>
                  <a:pt x="1707912" y="1941766"/>
                </a:lnTo>
                <a:lnTo>
                  <a:pt x="0" y="19417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36CA68-D6AC-4EBB-84A1-9B26AA2FC1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3801" y="0"/>
            <a:ext cx="4468199" cy="5058229"/>
          </a:xfrm>
          <a:custGeom>
            <a:avLst/>
            <a:gdLst>
              <a:gd name="connsiteX0" fmla="*/ 0 w 4468199"/>
              <a:gd name="connsiteY0" fmla="*/ 0 h 5080002"/>
              <a:gd name="connsiteX1" fmla="*/ 4468199 w 4468199"/>
              <a:gd name="connsiteY1" fmla="*/ 0 h 5080002"/>
              <a:gd name="connsiteX2" fmla="*/ 4468199 w 4468199"/>
              <a:gd name="connsiteY2" fmla="*/ 5080002 h 5080002"/>
              <a:gd name="connsiteX3" fmla="*/ 0 w 4468199"/>
              <a:gd name="connsiteY3" fmla="*/ 5080002 h 508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8199" h="5080002">
                <a:moveTo>
                  <a:pt x="0" y="0"/>
                </a:moveTo>
                <a:lnTo>
                  <a:pt x="4468199" y="0"/>
                </a:lnTo>
                <a:lnTo>
                  <a:pt x="4468199" y="5080002"/>
                </a:lnTo>
                <a:lnTo>
                  <a:pt x="0" y="50800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A42DE4-2FC4-44BC-A251-FE4B5FE4E6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3262622"/>
          </a:xfrm>
          <a:custGeom>
            <a:avLst/>
            <a:gdLst>
              <a:gd name="connsiteX0" fmla="*/ 0 w 4468199"/>
              <a:gd name="connsiteY0" fmla="*/ 0 h 5080002"/>
              <a:gd name="connsiteX1" fmla="*/ 4468199 w 4468199"/>
              <a:gd name="connsiteY1" fmla="*/ 0 h 5080002"/>
              <a:gd name="connsiteX2" fmla="*/ 4468199 w 4468199"/>
              <a:gd name="connsiteY2" fmla="*/ 5080002 h 5080002"/>
              <a:gd name="connsiteX3" fmla="*/ 0 w 4468199"/>
              <a:gd name="connsiteY3" fmla="*/ 5080002 h 508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8199" h="5080002">
                <a:moveTo>
                  <a:pt x="0" y="0"/>
                </a:moveTo>
                <a:lnTo>
                  <a:pt x="4468199" y="0"/>
                </a:lnTo>
                <a:lnTo>
                  <a:pt x="4468199" y="5080002"/>
                </a:lnTo>
                <a:lnTo>
                  <a:pt x="0" y="50800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9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5ECD3D-7A1B-426F-A1FD-91C7E5269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600699" cy="5880100"/>
          </a:xfrm>
          <a:custGeom>
            <a:avLst/>
            <a:gdLst>
              <a:gd name="connsiteX0" fmla="*/ 0 w 5600699"/>
              <a:gd name="connsiteY0" fmla="*/ 0 h 5880100"/>
              <a:gd name="connsiteX1" fmla="*/ 5600699 w 5600699"/>
              <a:gd name="connsiteY1" fmla="*/ 0 h 5880100"/>
              <a:gd name="connsiteX2" fmla="*/ 5600699 w 5600699"/>
              <a:gd name="connsiteY2" fmla="*/ 5880100 h 5880100"/>
              <a:gd name="connsiteX3" fmla="*/ 0 w 5600699"/>
              <a:gd name="connsiteY3" fmla="*/ 5880100 h 588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699" h="5880100">
                <a:moveTo>
                  <a:pt x="0" y="0"/>
                </a:moveTo>
                <a:lnTo>
                  <a:pt x="5600699" y="0"/>
                </a:lnTo>
                <a:lnTo>
                  <a:pt x="5600699" y="5880100"/>
                </a:lnTo>
                <a:lnTo>
                  <a:pt x="0" y="5880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DD6F9A4-163C-4947-B9C2-65FE4D9991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10869" y="4505454"/>
            <a:ext cx="1554562" cy="1554562"/>
          </a:xfrm>
          <a:custGeom>
            <a:avLst/>
            <a:gdLst>
              <a:gd name="connsiteX0" fmla="*/ 777281 w 1554562"/>
              <a:gd name="connsiteY0" fmla="*/ 0 h 1554562"/>
              <a:gd name="connsiteX1" fmla="*/ 1554562 w 1554562"/>
              <a:gd name="connsiteY1" fmla="*/ 777281 h 1554562"/>
              <a:gd name="connsiteX2" fmla="*/ 777281 w 1554562"/>
              <a:gd name="connsiteY2" fmla="*/ 1554562 h 1554562"/>
              <a:gd name="connsiteX3" fmla="*/ 0 w 1554562"/>
              <a:gd name="connsiteY3" fmla="*/ 777281 h 1554562"/>
              <a:gd name="connsiteX4" fmla="*/ 777281 w 1554562"/>
              <a:gd name="connsiteY4" fmla="*/ 0 h 15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562" h="1554562">
                <a:moveTo>
                  <a:pt x="777281" y="0"/>
                </a:moveTo>
                <a:cubicBezTo>
                  <a:pt x="1206561" y="0"/>
                  <a:pt x="1554562" y="348001"/>
                  <a:pt x="1554562" y="777281"/>
                </a:cubicBezTo>
                <a:cubicBezTo>
                  <a:pt x="1554562" y="1206561"/>
                  <a:pt x="1206561" y="1554562"/>
                  <a:pt x="777281" y="1554562"/>
                </a:cubicBezTo>
                <a:cubicBezTo>
                  <a:pt x="348001" y="1554562"/>
                  <a:pt x="0" y="1206561"/>
                  <a:pt x="0" y="777281"/>
                </a:cubicBezTo>
                <a:cubicBezTo>
                  <a:pt x="0" y="348001"/>
                  <a:pt x="348001" y="0"/>
                  <a:pt x="7772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0E2B9ED-3220-451D-858E-7885296987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0869" y="2436347"/>
            <a:ext cx="1554562" cy="1554562"/>
          </a:xfrm>
          <a:custGeom>
            <a:avLst/>
            <a:gdLst>
              <a:gd name="connsiteX0" fmla="*/ 777281 w 1554562"/>
              <a:gd name="connsiteY0" fmla="*/ 0 h 1554562"/>
              <a:gd name="connsiteX1" fmla="*/ 1554562 w 1554562"/>
              <a:gd name="connsiteY1" fmla="*/ 777281 h 1554562"/>
              <a:gd name="connsiteX2" fmla="*/ 777281 w 1554562"/>
              <a:gd name="connsiteY2" fmla="*/ 1554562 h 1554562"/>
              <a:gd name="connsiteX3" fmla="*/ 0 w 1554562"/>
              <a:gd name="connsiteY3" fmla="*/ 777281 h 1554562"/>
              <a:gd name="connsiteX4" fmla="*/ 777281 w 1554562"/>
              <a:gd name="connsiteY4" fmla="*/ 0 h 15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562" h="1554562">
                <a:moveTo>
                  <a:pt x="777281" y="0"/>
                </a:moveTo>
                <a:cubicBezTo>
                  <a:pt x="1206561" y="0"/>
                  <a:pt x="1554562" y="348001"/>
                  <a:pt x="1554562" y="777281"/>
                </a:cubicBezTo>
                <a:cubicBezTo>
                  <a:pt x="1554562" y="1206561"/>
                  <a:pt x="1206561" y="1554562"/>
                  <a:pt x="777281" y="1554562"/>
                </a:cubicBezTo>
                <a:cubicBezTo>
                  <a:pt x="348001" y="1554562"/>
                  <a:pt x="0" y="1206561"/>
                  <a:pt x="0" y="777281"/>
                </a:cubicBezTo>
                <a:cubicBezTo>
                  <a:pt x="0" y="348001"/>
                  <a:pt x="348001" y="0"/>
                  <a:pt x="7772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CDB8A1-A5D1-42A8-958A-72C8FA5DE0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4660897" cy="6858000"/>
          </a:xfrm>
          <a:custGeom>
            <a:avLst/>
            <a:gdLst>
              <a:gd name="connsiteX0" fmla="*/ 0 w 4660897"/>
              <a:gd name="connsiteY0" fmla="*/ 0 h 6858000"/>
              <a:gd name="connsiteX1" fmla="*/ 4660897 w 4660897"/>
              <a:gd name="connsiteY1" fmla="*/ 0 h 6858000"/>
              <a:gd name="connsiteX2" fmla="*/ 4660897 w 4660897"/>
              <a:gd name="connsiteY2" fmla="*/ 6858000 h 6858000"/>
              <a:gd name="connsiteX3" fmla="*/ 0 w 466089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897" h="6858000">
                <a:moveTo>
                  <a:pt x="0" y="0"/>
                </a:moveTo>
                <a:lnTo>
                  <a:pt x="4660897" y="0"/>
                </a:lnTo>
                <a:lnTo>
                  <a:pt x="466089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674A221-52F7-1744-9320-FC2C1EE161CA}"/>
              </a:ext>
            </a:extLst>
          </p:cNvPr>
          <p:cNvSpPr/>
          <p:nvPr userDrawn="1"/>
        </p:nvSpPr>
        <p:spPr>
          <a:xfrm>
            <a:off x="11544077" y="6406965"/>
            <a:ext cx="305506" cy="305506"/>
          </a:xfrm>
          <a:prstGeom prst="ellipse">
            <a:avLst/>
          </a:prstGeom>
          <a:solidFill>
            <a:srgbClr val="E87554">
              <a:alpha val="4098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CB9A8D29-98BE-9649-98C6-146389F9E32A}"/>
              </a:ext>
            </a:extLst>
          </p:cNvPr>
          <p:cNvSpPr txBox="1">
            <a:spLocks/>
          </p:cNvSpPr>
          <p:nvPr userDrawn="1"/>
        </p:nvSpPr>
        <p:spPr>
          <a:xfrm>
            <a:off x="11188148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8025B6-B1F8-5C42-B4D2-1F81D64979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7"/>
          <a:stretch/>
        </p:blipFill>
        <p:spPr>
          <a:xfrm>
            <a:off x="5817263" y="0"/>
            <a:ext cx="6374737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3AE61D-360F-364D-947D-226A979250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8" r="13585" b="61586"/>
          <a:stretch/>
        </p:blipFill>
        <p:spPr bwMode="auto">
          <a:xfrm rot="10800000">
            <a:off x="-1" y="3649"/>
            <a:ext cx="3674315" cy="1430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4BB4D6-7B87-4A10-9A63-959A469F0238}"/>
              </a:ext>
            </a:extLst>
          </p:cNvPr>
          <p:cNvSpPr txBox="1"/>
          <p:nvPr/>
        </p:nvSpPr>
        <p:spPr>
          <a:xfrm>
            <a:off x="526519" y="1960347"/>
            <a:ext cx="853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Indigenous-Focused</a:t>
            </a:r>
            <a:br>
              <a:rPr lang="en-US" sz="4000" b="1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b="1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Graduation Requirement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089D8F-52C2-409C-ABE0-3A274C67247E}"/>
              </a:ext>
            </a:extLst>
          </p:cNvPr>
          <p:cNvSpPr txBox="1"/>
          <p:nvPr/>
        </p:nvSpPr>
        <p:spPr>
          <a:xfrm>
            <a:off x="599091" y="3805525"/>
            <a:ext cx="5841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30" dirty="0">
                <a:solidFill>
                  <a:srgbClr val="E8755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SECTOR PARTNERS 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0F34BA-E94D-4F7E-9D16-B8E0CDE4989D}"/>
              </a:ext>
            </a:extLst>
          </p:cNvPr>
          <p:cNvSpPr txBox="1"/>
          <p:nvPr/>
        </p:nvSpPr>
        <p:spPr>
          <a:xfrm>
            <a:off x="601467" y="4367931"/>
            <a:ext cx="2963777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April 2022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18296E1-E986-4608-90F7-A404850EFC38}"/>
              </a:ext>
            </a:extLst>
          </p:cNvPr>
          <p:cNvCxnSpPr>
            <a:cxnSpLocks/>
          </p:cNvCxnSpPr>
          <p:nvPr/>
        </p:nvCxnSpPr>
        <p:spPr>
          <a:xfrm>
            <a:off x="687464" y="3544655"/>
            <a:ext cx="2234736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BAED52-F739-7444-A44C-4739EA53D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31" y="818866"/>
            <a:ext cx="5791762" cy="55311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76194A-F99C-3A45-8B98-7EF42553FB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8" b="61586"/>
          <a:stretch/>
        </p:blipFill>
        <p:spPr bwMode="auto">
          <a:xfrm rot="16200000">
            <a:off x="10340098" y="4884329"/>
            <a:ext cx="2771212" cy="932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726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5E38C6F-724F-FC4A-9AFE-C3C536F19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9" r="46645"/>
          <a:stretch/>
        </p:blipFill>
        <p:spPr>
          <a:xfrm>
            <a:off x="7325410" y="-21336"/>
            <a:ext cx="3225355" cy="6879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AA792-15D9-1B42-AEFC-4727F0291CD1}"/>
              </a:ext>
            </a:extLst>
          </p:cNvPr>
          <p:cNvSpPr txBox="1"/>
          <p:nvPr/>
        </p:nvSpPr>
        <p:spPr>
          <a:xfrm>
            <a:off x="921095" y="1132201"/>
            <a:ext cx="594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600" b="1" spc="-150">
                <a:solidFill>
                  <a:srgbClr val="072A49"/>
                </a:solidFill>
                <a:latin typeface="Inter" panose="020B0502030000000004" pitchFamily="34" charset="0"/>
                <a:ea typeface="Inter" panose="020B050203000000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Implementation Timing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78CCD6-F618-A14D-A9DE-3DEBC06E874C}"/>
              </a:ext>
            </a:extLst>
          </p:cNvPr>
          <p:cNvCxnSpPr>
            <a:cxnSpLocks/>
          </p:cNvCxnSpPr>
          <p:nvPr/>
        </p:nvCxnSpPr>
        <p:spPr>
          <a:xfrm>
            <a:off x="0" y="1465461"/>
            <a:ext cx="634482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12A9DCC-154A-7C48-98E9-9821A06555D0}"/>
              </a:ext>
            </a:extLst>
          </p:cNvPr>
          <p:cNvSpPr/>
          <p:nvPr/>
        </p:nvSpPr>
        <p:spPr>
          <a:xfrm>
            <a:off x="10377192" y="4238"/>
            <a:ext cx="1814807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01C48-450D-BA49-A789-294CABE1F7B3}"/>
              </a:ext>
            </a:extLst>
          </p:cNvPr>
          <p:cNvSpPr/>
          <p:nvPr/>
        </p:nvSpPr>
        <p:spPr>
          <a:xfrm>
            <a:off x="9988062" y="2211972"/>
            <a:ext cx="2203938" cy="564045"/>
          </a:xfrm>
          <a:prstGeom prst="rect">
            <a:avLst/>
          </a:prstGeom>
          <a:solidFill>
            <a:srgbClr val="E87554"/>
          </a:soli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1152000" rtlCol="0" anchor="ctr"/>
          <a:lstStyle/>
          <a:p>
            <a:pPr algn="r"/>
            <a:r>
              <a:rPr lang="en-US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6DDFA-4393-B244-A19D-7F664991F8A2}"/>
              </a:ext>
            </a:extLst>
          </p:cNvPr>
          <p:cNvSpPr txBox="1"/>
          <p:nvPr/>
        </p:nvSpPr>
        <p:spPr>
          <a:xfrm>
            <a:off x="10377193" y="2493994"/>
            <a:ext cx="870810" cy="2351468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200000"/>
              </a:lnSpc>
              <a:spcBef>
                <a:spcPts val="1600"/>
              </a:spcBef>
            </a:pPr>
            <a:endParaRPr lang="en-US" sz="1400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  <a:p>
            <a:pPr algn="r">
              <a:lnSpc>
                <a:spcPct val="200000"/>
              </a:lnSpc>
              <a:spcBef>
                <a:spcPts val="16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t>2021</a:t>
            </a:r>
          </a:p>
          <a:p>
            <a:pPr algn="r">
              <a:lnSpc>
                <a:spcPct val="200000"/>
              </a:lnSpc>
              <a:spcBef>
                <a:spcPts val="16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t>2020</a:t>
            </a:r>
          </a:p>
          <a:p>
            <a:pPr algn="r">
              <a:lnSpc>
                <a:spcPct val="200000"/>
              </a:lnSpc>
              <a:spcBef>
                <a:spcPts val="16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t>2019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8F6A92-6A29-2941-AD66-C07722004F40}"/>
              </a:ext>
            </a:extLst>
          </p:cNvPr>
          <p:cNvCxnSpPr/>
          <p:nvPr/>
        </p:nvCxnSpPr>
        <p:spPr>
          <a:xfrm>
            <a:off x="1117600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35">
            <a:extLst>
              <a:ext uri="{FF2B5EF4-FFF2-40B4-BE49-F238E27FC236}">
                <a16:creationId xmlns:a16="http://schemas.microsoft.com/office/drawing/2014/main" id="{2CD64458-F316-6E4B-A110-0BFCEE38C47A}"/>
              </a:ext>
            </a:extLst>
          </p:cNvPr>
          <p:cNvSpPr>
            <a:spLocks/>
          </p:cNvSpPr>
          <p:nvPr/>
        </p:nvSpPr>
        <p:spPr bwMode="auto">
          <a:xfrm rot="16200000">
            <a:off x="11443272" y="3375604"/>
            <a:ext cx="481456" cy="388814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E875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85741DF-E861-AF49-A1E4-5E2782821193}"/>
              </a:ext>
            </a:extLst>
          </p:cNvPr>
          <p:cNvSpPr txBox="1">
            <a:spLocks/>
          </p:cNvSpPr>
          <p:nvPr/>
        </p:nvSpPr>
        <p:spPr>
          <a:xfrm>
            <a:off x="1015999" y="2116844"/>
            <a:ext cx="6953552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Consultations </a:t>
            </a:r>
            <a:r>
              <a:rPr lang="en-US" sz="1800" dirty="0">
                <a:solidFill>
                  <a:srgbClr val="E87554"/>
                </a:solidFill>
                <a:latin typeface="Open Sans Light"/>
                <a:cs typeface="Open Sans Light"/>
              </a:rPr>
              <a:t>(March 7 to April 22, 2022)</a:t>
            </a:r>
          </a:p>
          <a:p>
            <a:pPr lvl="1">
              <a:lnSpc>
                <a:spcPct val="120000"/>
              </a:lnSpc>
              <a:buClr>
                <a:srgbClr val="E87554"/>
              </a:buClr>
              <a:buFont typeface="System Font Regular"/>
              <a:buChar char="→"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K-12 Sector </a:t>
            </a:r>
          </a:p>
          <a:p>
            <a:pPr lvl="1">
              <a:lnSpc>
                <a:spcPct val="120000"/>
              </a:lnSpc>
              <a:buClr>
                <a:srgbClr val="E87554"/>
              </a:buClr>
              <a:buFont typeface="System Font Regular"/>
              <a:buChar char="→"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Indigenous communities</a:t>
            </a:r>
          </a:p>
          <a:p>
            <a:pPr lvl="1">
              <a:lnSpc>
                <a:spcPct val="120000"/>
              </a:lnSpc>
              <a:buClr>
                <a:srgbClr val="E87554"/>
              </a:buClr>
              <a:buFont typeface="System Font Regular"/>
              <a:buChar char="→"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Public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 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Implementation model finalized - </a:t>
            </a:r>
            <a:r>
              <a:rPr lang="en-US" sz="1800" dirty="0">
                <a:solidFill>
                  <a:srgbClr val="E87554"/>
                </a:solidFill>
                <a:latin typeface="Open Sans Light"/>
                <a:cs typeface="Open Sans Light"/>
              </a:rPr>
              <a:t>August 2022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Target implementation is </a:t>
            </a:r>
            <a:r>
              <a:rPr lang="en-US" sz="1800" dirty="0">
                <a:solidFill>
                  <a:srgbClr val="E87554"/>
                </a:solidFill>
                <a:latin typeface="Open Sans Light"/>
                <a:cs typeface="Open Sans Light"/>
              </a:rPr>
              <a:t>2023/2024</a:t>
            </a:r>
          </a:p>
          <a:p>
            <a:pPr lvl="1">
              <a:lnSpc>
                <a:spcPct val="120000"/>
              </a:lnSpc>
              <a:buClr>
                <a:srgbClr val="E87554"/>
              </a:buClr>
              <a:buFont typeface="System Font Regular"/>
              <a:buChar char="→"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Students graduating in the 2023/24 school year </a:t>
            </a:r>
            <a:b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</a:b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must meet new requirement</a:t>
            </a:r>
          </a:p>
          <a:p>
            <a:pPr marL="0" indent="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  <a:p>
            <a:pPr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  <a:p>
            <a:pPr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  <a:p>
            <a:pPr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0F49-79A1-7D44-A0DA-B66D3D7FB656}"/>
              </a:ext>
            </a:extLst>
          </p:cNvPr>
          <p:cNvSpPr txBox="1"/>
          <p:nvPr/>
        </p:nvSpPr>
        <p:spPr>
          <a:xfrm>
            <a:off x="10377193" y="142527"/>
            <a:ext cx="870810" cy="171539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200000"/>
              </a:lnSpc>
              <a:spcBef>
                <a:spcPts val="1600"/>
              </a:spcBef>
            </a:pPr>
            <a:endParaRPr lang="en-US" sz="1400" dirty="0">
              <a:solidFill>
                <a:srgbClr val="A4553E">
                  <a:alpha val="70000"/>
                </a:srgbClr>
              </a:solidFill>
            </a:endParaRPr>
          </a:p>
          <a:p>
            <a:pPr algn="r">
              <a:lnSpc>
                <a:spcPct val="200000"/>
              </a:lnSpc>
              <a:spcBef>
                <a:spcPts val="1600"/>
              </a:spcBef>
            </a:pPr>
            <a:r>
              <a:rPr lang="en-US" sz="1400" dirty="0">
                <a:solidFill>
                  <a:srgbClr val="A4553E">
                    <a:alpha val="70000"/>
                  </a:srgbClr>
                </a:solidFill>
              </a:rPr>
              <a:t>2024</a:t>
            </a:r>
          </a:p>
          <a:p>
            <a:pPr algn="r">
              <a:lnSpc>
                <a:spcPct val="200000"/>
              </a:lnSpc>
              <a:spcBef>
                <a:spcPts val="1600"/>
              </a:spcBef>
            </a:pPr>
            <a:r>
              <a:rPr lang="en-US" sz="1400" dirty="0">
                <a:solidFill>
                  <a:srgbClr val="A4553E">
                    <a:alpha val="70000"/>
                  </a:srgbClr>
                </a:solidFill>
              </a:rPr>
              <a:t>2023</a:t>
            </a:r>
          </a:p>
        </p:txBody>
      </p:sp>
      <p:pic>
        <p:nvPicPr>
          <p:cNvPr id="13" name="Graphic 12" descr="Checkmark outline">
            <a:extLst>
              <a:ext uri="{FF2B5EF4-FFF2-40B4-BE49-F238E27FC236}">
                <a16:creationId xmlns:a16="http://schemas.microsoft.com/office/drawing/2014/main" id="{F3673D01-87B1-664A-A40E-78EF03421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3324" y="1037076"/>
            <a:ext cx="564045" cy="564045"/>
          </a:xfrm>
          <a:prstGeom prst="rect">
            <a:avLst/>
          </a:prstGeom>
        </p:spPr>
      </p:pic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28607E93-00E6-C044-80FC-714F768DFB1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8191"/>
          <a:stretch>
            <a:fillRect/>
          </a:stretch>
        </p:blipFill>
        <p:spPr>
          <a:xfrm rot="7543033" flipH="1">
            <a:off x="-638371" y="4761192"/>
            <a:ext cx="2673301" cy="3040119"/>
          </a:xfrm>
          <a:custGeom>
            <a:avLst/>
            <a:gdLst>
              <a:gd name="connsiteX0" fmla="*/ 0 w 1707912"/>
              <a:gd name="connsiteY0" fmla="*/ 0 h 1941766"/>
              <a:gd name="connsiteX1" fmla="*/ 1707912 w 1707912"/>
              <a:gd name="connsiteY1" fmla="*/ 0 h 1941766"/>
              <a:gd name="connsiteX2" fmla="*/ 1707912 w 1707912"/>
              <a:gd name="connsiteY2" fmla="*/ 1941766 h 1941766"/>
              <a:gd name="connsiteX3" fmla="*/ 0 w 1707912"/>
              <a:gd name="connsiteY3" fmla="*/ 1941766 h 19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912" h="1941766">
                <a:moveTo>
                  <a:pt x="0" y="0"/>
                </a:moveTo>
                <a:lnTo>
                  <a:pt x="1707912" y="0"/>
                </a:lnTo>
                <a:lnTo>
                  <a:pt x="1707912" y="1941766"/>
                </a:lnTo>
                <a:lnTo>
                  <a:pt x="0" y="1941766"/>
                </a:ln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5E97832-6322-7040-B3E5-A478F38AD5E5}"/>
              </a:ext>
            </a:extLst>
          </p:cNvPr>
          <p:cNvSpPr/>
          <p:nvPr/>
        </p:nvSpPr>
        <p:spPr>
          <a:xfrm>
            <a:off x="11525699" y="6392957"/>
            <a:ext cx="305506" cy="305506"/>
          </a:xfrm>
          <a:prstGeom prst="ellipse">
            <a:avLst/>
          </a:prstGeom>
          <a:solidFill>
            <a:srgbClr val="FF8D67">
              <a:alpha val="6794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24">
            <a:extLst>
              <a:ext uri="{FF2B5EF4-FFF2-40B4-BE49-F238E27FC236}">
                <a16:creationId xmlns:a16="http://schemas.microsoft.com/office/drawing/2014/main" id="{E60C7DD4-3C7B-794D-8C6C-4F91E616A1DE}"/>
              </a:ext>
            </a:extLst>
          </p:cNvPr>
          <p:cNvSpPr txBox="1">
            <a:spLocks/>
          </p:cNvSpPr>
          <p:nvPr/>
        </p:nvSpPr>
        <p:spPr>
          <a:xfrm>
            <a:off x="11188148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10</a:t>
            </a:fld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442732-304F-CD43-B812-84987B476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r="46645"/>
          <a:stretch/>
        </p:blipFill>
        <p:spPr>
          <a:xfrm>
            <a:off x="7153241" y="-10668"/>
            <a:ext cx="3397526" cy="68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A8181B-B198-DF41-B32B-7D315E81C1B5}"/>
              </a:ext>
            </a:extLst>
          </p:cNvPr>
          <p:cNvSpPr txBox="1"/>
          <p:nvPr/>
        </p:nvSpPr>
        <p:spPr>
          <a:xfrm>
            <a:off x="1194517" y="504735"/>
            <a:ext cx="11338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600" b="1" spc="-150">
                <a:solidFill>
                  <a:srgbClr val="072A49"/>
                </a:solidFill>
                <a:latin typeface="Inter" panose="020B0502030000000004" pitchFamily="34" charset="0"/>
                <a:ea typeface="Inter" panose="020B050203000000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Implementation Timing for Students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5E907F-9461-3645-9FEF-FED0B0E27874}"/>
              </a:ext>
            </a:extLst>
          </p:cNvPr>
          <p:cNvCxnSpPr>
            <a:cxnSpLocks/>
          </p:cNvCxnSpPr>
          <p:nvPr/>
        </p:nvCxnSpPr>
        <p:spPr>
          <a:xfrm>
            <a:off x="0" y="858678"/>
            <a:ext cx="972224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4B7E4A1-8407-5F48-BE92-6986516EF468}"/>
              </a:ext>
            </a:extLst>
          </p:cNvPr>
          <p:cNvSpPr txBox="1"/>
          <p:nvPr/>
        </p:nvSpPr>
        <p:spPr>
          <a:xfrm>
            <a:off x="1269595" y="1514522"/>
            <a:ext cx="9324382" cy="53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20"/>
              </a:lnSpc>
              <a:spcAft>
                <a:spcPts val="800"/>
              </a:spcAft>
            </a:pPr>
            <a:r>
              <a:rPr lang="en-CA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I’m currently in Grade 9</a:t>
            </a: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2021/22 (Grade 9)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applicable</a:t>
            </a: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2022/23 (Grade 10)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complete requirement early</a:t>
            </a: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2023/24 (Grade 11)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complete requirement before entering Grade 12</a:t>
            </a:r>
          </a:p>
          <a:p>
            <a:pPr marL="342900" lvl="0" indent="-342900">
              <a:lnSpc>
                <a:spcPts val="2320"/>
              </a:lnSpc>
              <a:spcAft>
                <a:spcPts val="8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2024/25 (Grade 12)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complete the requirement to graduate</a:t>
            </a:r>
          </a:p>
          <a:p>
            <a:pPr>
              <a:lnSpc>
                <a:spcPts val="2320"/>
              </a:lnSpc>
              <a:spcAft>
                <a:spcPts val="800"/>
              </a:spcAft>
            </a:pPr>
            <a:r>
              <a:rPr lang="en-CA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I’m currently in Grade 10</a:t>
            </a: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2021/22 (Grade 10)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complete the requirement early</a:t>
            </a: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2022/23 (Grade 11)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complete the requirement before entering Grade 12</a:t>
            </a:r>
          </a:p>
          <a:p>
            <a:pPr marL="342900" lvl="0" indent="-342900">
              <a:lnSpc>
                <a:spcPts val="2320"/>
              </a:lnSpc>
              <a:spcAft>
                <a:spcPts val="8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2023/24 (Grade 12)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complete the requirement to graduate</a:t>
            </a:r>
          </a:p>
          <a:p>
            <a:pPr>
              <a:lnSpc>
                <a:spcPts val="2320"/>
              </a:lnSpc>
              <a:spcAft>
                <a:spcPts val="800"/>
              </a:spcAft>
            </a:pPr>
            <a:r>
              <a:rPr lang="en-CA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I’m currently in Grade 11</a:t>
            </a: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2021/22 (Grade 11)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en-CA" sz="1600" i="1" dirty="0">
                <a:solidFill>
                  <a:srgbClr val="E87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Encouraged, but n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requirement</a:t>
            </a:r>
          </a:p>
          <a:p>
            <a:pPr marL="342900" lvl="0" indent="-342900">
              <a:lnSpc>
                <a:spcPts val="2320"/>
              </a:lnSpc>
              <a:spcAft>
                <a:spcPts val="8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2022/23 (Grade 12)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en-CA" sz="1600" i="1" dirty="0">
                <a:solidFill>
                  <a:srgbClr val="E87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Encouraged, but n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requirement </a:t>
            </a:r>
            <a:r>
              <a:rPr lang="en-CA" sz="1600" i="1" dirty="0">
                <a:solidFill>
                  <a:srgbClr val="E87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all other grad requirements met)</a:t>
            </a:r>
          </a:p>
          <a:p>
            <a:pPr>
              <a:lnSpc>
                <a:spcPts val="2320"/>
              </a:lnSpc>
              <a:spcAft>
                <a:spcPts val="800"/>
              </a:spcAft>
            </a:pPr>
            <a:r>
              <a:rPr lang="en-CA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I’m currently in Grade 12</a:t>
            </a:r>
          </a:p>
          <a:p>
            <a:pPr marL="342900" lvl="0" indent="-342900">
              <a:lnSpc>
                <a:spcPts val="2320"/>
              </a:lnSpc>
              <a:spcAft>
                <a:spcPts val="8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2021/22 (Grade 12)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</a:t>
            </a:r>
            <a:r>
              <a:rPr lang="en-CA" sz="1600" i="1" dirty="0">
                <a:solidFill>
                  <a:srgbClr val="E87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Encouraged, but n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requirement </a:t>
            </a:r>
            <a:r>
              <a:rPr lang="en-CA" sz="1600" i="1" dirty="0">
                <a:solidFill>
                  <a:srgbClr val="E87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</a:t>
            </a:r>
            <a:r>
              <a:rPr lang="en-CA" sz="1600" i="1" dirty="0">
                <a:solidFill>
                  <a:srgbClr val="E875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 all other grad requirements met)</a:t>
            </a:r>
          </a:p>
          <a:p>
            <a:pPr>
              <a:lnSpc>
                <a:spcPts val="2320"/>
              </a:lnSpc>
            </a:pP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53920-C371-5E42-A127-B78CA111E0C3}"/>
              </a:ext>
            </a:extLst>
          </p:cNvPr>
          <p:cNvSpPr/>
          <p:nvPr/>
        </p:nvSpPr>
        <p:spPr>
          <a:xfrm>
            <a:off x="11175160" y="1788459"/>
            <a:ext cx="1025180" cy="5069541"/>
          </a:xfrm>
          <a:prstGeom prst="rect">
            <a:avLst/>
          </a:prstGeom>
          <a:solidFill>
            <a:srgbClr val="E875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Freeform 35">
            <a:extLst>
              <a:ext uri="{FF2B5EF4-FFF2-40B4-BE49-F238E27FC236}">
                <a16:creationId xmlns:a16="http://schemas.microsoft.com/office/drawing/2014/main" id="{7502E37E-6486-FD47-B428-D0B0F1379F64}"/>
              </a:ext>
            </a:extLst>
          </p:cNvPr>
          <p:cNvSpPr>
            <a:spLocks/>
          </p:cNvSpPr>
          <p:nvPr/>
        </p:nvSpPr>
        <p:spPr bwMode="auto">
          <a:xfrm rot="10800000">
            <a:off x="11467649" y="2379461"/>
            <a:ext cx="474946" cy="383557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D7C2F42A-15E4-874D-A0C8-F6A834D1D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8191" b="8191"/>
          <a:stretch/>
        </p:blipFill>
        <p:spPr>
          <a:xfrm flipH="1">
            <a:off x="9259975" y="2638885"/>
            <a:ext cx="2928488" cy="4102468"/>
          </a:xfrm>
          <a:custGeom>
            <a:avLst/>
            <a:gdLst>
              <a:gd name="connsiteX0" fmla="*/ 0 w 1707912"/>
              <a:gd name="connsiteY0" fmla="*/ 0 h 1941766"/>
              <a:gd name="connsiteX1" fmla="*/ 1707912 w 1707912"/>
              <a:gd name="connsiteY1" fmla="*/ 0 h 1941766"/>
              <a:gd name="connsiteX2" fmla="*/ 1707912 w 1707912"/>
              <a:gd name="connsiteY2" fmla="*/ 1941766 h 1941766"/>
              <a:gd name="connsiteX3" fmla="*/ 0 w 1707912"/>
              <a:gd name="connsiteY3" fmla="*/ 1941766 h 19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912" h="1941766">
                <a:moveTo>
                  <a:pt x="0" y="0"/>
                </a:moveTo>
                <a:lnTo>
                  <a:pt x="1707912" y="0"/>
                </a:lnTo>
                <a:lnTo>
                  <a:pt x="1707912" y="1941766"/>
                </a:lnTo>
                <a:lnTo>
                  <a:pt x="0" y="1941766"/>
                </a:lnTo>
                <a:close/>
              </a:path>
            </a:pathLst>
          </a:cu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0569E9D-0397-7440-922B-7173C731C1BA}"/>
              </a:ext>
            </a:extLst>
          </p:cNvPr>
          <p:cNvSpPr/>
          <p:nvPr/>
        </p:nvSpPr>
        <p:spPr>
          <a:xfrm>
            <a:off x="11525699" y="6392957"/>
            <a:ext cx="305506" cy="305506"/>
          </a:xfrm>
          <a:prstGeom prst="ellipse">
            <a:avLst/>
          </a:prstGeom>
          <a:solidFill>
            <a:srgbClr val="FF8D67">
              <a:alpha val="6794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24">
            <a:extLst>
              <a:ext uri="{FF2B5EF4-FFF2-40B4-BE49-F238E27FC236}">
                <a16:creationId xmlns:a16="http://schemas.microsoft.com/office/drawing/2014/main" id="{0C2F5DCE-F8C7-C441-A9DB-072C47DE2095}"/>
              </a:ext>
            </a:extLst>
          </p:cNvPr>
          <p:cNvSpPr txBox="1">
            <a:spLocks/>
          </p:cNvSpPr>
          <p:nvPr/>
        </p:nvSpPr>
        <p:spPr>
          <a:xfrm>
            <a:off x="11188148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11</a:t>
            </a:fld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12" name="Graphic 11" descr="Monthly calendar outline">
            <a:extLst>
              <a:ext uri="{FF2B5EF4-FFF2-40B4-BE49-F238E27FC236}">
                <a16:creationId xmlns:a16="http://schemas.microsoft.com/office/drawing/2014/main" id="{4D6F0DD3-2728-F743-BE7A-F933A9FC2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9983" y="4748715"/>
            <a:ext cx="914400" cy="914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467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6BF5EF0E-0A2F-494E-A9CD-255BED87B1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486355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6CEC9B-FD5D-1C40-9853-D8FDAF466AB9}"/>
              </a:ext>
            </a:extLst>
          </p:cNvPr>
          <p:cNvSpPr/>
          <p:nvPr/>
        </p:nvSpPr>
        <p:spPr>
          <a:xfrm>
            <a:off x="3248328" y="709624"/>
            <a:ext cx="6344800" cy="1318173"/>
          </a:xfrm>
          <a:prstGeom prst="rect">
            <a:avLst/>
          </a:prstGeom>
          <a:solidFill>
            <a:srgbClr val="E87554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360000" bIns="108000" rtlCol="0" anchor="ctr"/>
          <a:lstStyle/>
          <a:p>
            <a:pPr marL="216000"/>
            <a:r>
              <a:rPr lang="en-US" sz="3600" b="1" dirty="0">
                <a:latin typeface="Open Sans" charset="0"/>
                <a:ea typeface="Open Sans" charset="0"/>
                <a:cs typeface="Open Sans" charset="0"/>
              </a:rPr>
              <a:t> Discussion Questions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3A861F-949A-1C46-B322-092E083B0D3D}"/>
              </a:ext>
            </a:extLst>
          </p:cNvPr>
          <p:cNvSpPr txBox="1">
            <a:spLocks/>
          </p:cNvSpPr>
          <p:nvPr/>
        </p:nvSpPr>
        <p:spPr>
          <a:xfrm>
            <a:off x="5365376" y="2194101"/>
            <a:ext cx="6197849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rgbClr val="E87554"/>
              </a:buClr>
              <a:buNone/>
            </a:pP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What advice can you offer regarding how best to implement this change to the graduation program? Any suggested improvements to the proposed model?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What will educators and other school/district staff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(e.g., counsellors, administrators)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 need to effectively implement this graduation requirement for 2023/24?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What information and supports will students and parents need?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Any additional questions or comments?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+mj-lt"/>
              <a:buAutoNum type="arabicPeriod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CBD153-9CA7-CF42-BFDC-58AADFDBCC9A}"/>
              </a:ext>
            </a:extLst>
          </p:cNvPr>
          <p:cNvGrpSpPr/>
          <p:nvPr/>
        </p:nvGrpSpPr>
        <p:grpSpPr>
          <a:xfrm>
            <a:off x="9161271" y="1158097"/>
            <a:ext cx="979017" cy="1158836"/>
            <a:chOff x="7360827" y="2413383"/>
            <a:chExt cx="1244600" cy="14732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8A628E-C60E-F348-A33E-76196E04B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0827" y="2413383"/>
              <a:ext cx="1244600" cy="147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4D02C1-E426-7044-83E5-E997F4066967}"/>
                </a:ext>
              </a:extLst>
            </p:cNvPr>
            <p:cNvSpPr txBox="1"/>
            <p:nvPr/>
          </p:nvSpPr>
          <p:spPr>
            <a:xfrm>
              <a:off x="7608729" y="2551662"/>
              <a:ext cx="77569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E8755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2AE4E32F-DB16-2D45-8919-1231DDCCD05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8191"/>
          <a:stretch>
            <a:fillRect/>
          </a:stretch>
        </p:blipFill>
        <p:spPr>
          <a:xfrm rot="17212430" flipH="1">
            <a:off x="10260196" y="-404545"/>
            <a:ext cx="2606057" cy="2963647"/>
          </a:xfrm>
          <a:custGeom>
            <a:avLst/>
            <a:gdLst>
              <a:gd name="connsiteX0" fmla="*/ 0 w 1707912"/>
              <a:gd name="connsiteY0" fmla="*/ 0 h 1941766"/>
              <a:gd name="connsiteX1" fmla="*/ 1707912 w 1707912"/>
              <a:gd name="connsiteY1" fmla="*/ 0 h 1941766"/>
              <a:gd name="connsiteX2" fmla="*/ 1707912 w 1707912"/>
              <a:gd name="connsiteY2" fmla="*/ 1941766 h 1941766"/>
              <a:gd name="connsiteX3" fmla="*/ 0 w 1707912"/>
              <a:gd name="connsiteY3" fmla="*/ 1941766 h 19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912" h="1941766">
                <a:moveTo>
                  <a:pt x="0" y="0"/>
                </a:moveTo>
                <a:lnTo>
                  <a:pt x="1707912" y="0"/>
                </a:lnTo>
                <a:lnTo>
                  <a:pt x="1707912" y="1941766"/>
                </a:lnTo>
                <a:lnTo>
                  <a:pt x="0" y="194176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362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882A9C8-F464-0D41-97DE-B7317BA15679}"/>
              </a:ext>
            </a:extLst>
          </p:cNvPr>
          <p:cNvGrpSpPr/>
          <p:nvPr/>
        </p:nvGrpSpPr>
        <p:grpSpPr>
          <a:xfrm rot="20798558">
            <a:off x="3948492" y="4163194"/>
            <a:ext cx="2773162" cy="3153682"/>
            <a:chOff x="178424" y="-82619"/>
            <a:chExt cx="2995097" cy="3406070"/>
          </a:xfrm>
        </p:grpSpPr>
        <p:pic>
          <p:nvPicPr>
            <p:cNvPr id="30" name="Picture Placeholder 6">
              <a:extLst>
                <a:ext uri="{FF2B5EF4-FFF2-40B4-BE49-F238E27FC236}">
                  <a16:creationId xmlns:a16="http://schemas.microsoft.com/office/drawing/2014/main" id="{6D11861C-0C83-964E-8EF8-93D102E76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1" b="8191"/>
            <a:stretch>
              <a:fillRect/>
            </a:stretch>
          </p:blipFill>
          <p:spPr>
            <a:xfrm rot="253116" flipH="1">
              <a:off x="178424" y="-82619"/>
              <a:ext cx="2995097" cy="3406070"/>
            </a:xfrm>
            <a:custGeom>
              <a:avLst/>
              <a:gdLst>
                <a:gd name="connsiteX0" fmla="*/ 0 w 1707912"/>
                <a:gd name="connsiteY0" fmla="*/ 0 h 1941766"/>
                <a:gd name="connsiteX1" fmla="*/ 1707912 w 1707912"/>
                <a:gd name="connsiteY1" fmla="*/ 0 h 1941766"/>
                <a:gd name="connsiteX2" fmla="*/ 1707912 w 1707912"/>
                <a:gd name="connsiteY2" fmla="*/ 1941766 h 1941766"/>
                <a:gd name="connsiteX3" fmla="*/ 0 w 1707912"/>
                <a:gd name="connsiteY3" fmla="*/ 1941766 h 194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7912" h="1941766">
                  <a:moveTo>
                    <a:pt x="0" y="0"/>
                  </a:moveTo>
                  <a:lnTo>
                    <a:pt x="1707912" y="0"/>
                  </a:lnTo>
                  <a:lnTo>
                    <a:pt x="1707912" y="1941766"/>
                  </a:lnTo>
                  <a:lnTo>
                    <a:pt x="0" y="1941766"/>
                  </a:lnTo>
                  <a:close/>
                </a:path>
              </a:pathLst>
            </a:custGeom>
          </p:spPr>
        </p:pic>
        <p:pic>
          <p:nvPicPr>
            <p:cNvPr id="31" name="Graphic 30" descr="Clipboard Partially Checked outline">
              <a:extLst>
                <a:ext uri="{FF2B5EF4-FFF2-40B4-BE49-F238E27FC236}">
                  <a16:creationId xmlns:a16="http://schemas.microsoft.com/office/drawing/2014/main" id="{C223EEF1-DA0A-0F4A-B573-9D5D6FCBE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83548" y="1733596"/>
              <a:ext cx="776005" cy="77600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55ACEEF-C0BB-3C4D-A5AE-72B6268360A1}"/>
              </a:ext>
            </a:extLst>
          </p:cNvPr>
          <p:cNvSpPr/>
          <p:nvPr/>
        </p:nvSpPr>
        <p:spPr>
          <a:xfrm>
            <a:off x="5078853" y="2305322"/>
            <a:ext cx="7123308" cy="2262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360000" bIns="108000" rtlCol="0" anchor="ctr"/>
          <a:lstStyle/>
          <a:p>
            <a:pPr marL="216000"/>
            <a:endParaRPr lang="en-US" sz="3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43030256-1A3D-D34C-A358-AEAFD1079813}"/>
              </a:ext>
            </a:extLst>
          </p:cNvPr>
          <p:cNvSpPr txBox="1">
            <a:spLocks/>
          </p:cNvSpPr>
          <p:nvPr/>
        </p:nvSpPr>
        <p:spPr>
          <a:xfrm>
            <a:off x="1365749" y="3111885"/>
            <a:ext cx="3225375" cy="15472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34F2B-57B5-2A49-B852-86BA228E05F9}"/>
              </a:ext>
            </a:extLst>
          </p:cNvPr>
          <p:cNvSpPr txBox="1"/>
          <p:nvPr/>
        </p:nvSpPr>
        <p:spPr>
          <a:xfrm>
            <a:off x="8625886" y="589038"/>
            <a:ext cx="3274961" cy="137876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Complete consultations with K-12 sector, Indigenous communities and public</a:t>
            </a:r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5CC1FFF2-15AD-B34A-AE78-5B72B8361E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6" t="17609" r="7972" b="7457"/>
          <a:stretch/>
        </p:blipFill>
        <p:spPr>
          <a:xfrm>
            <a:off x="5078852" y="0"/>
            <a:ext cx="3059307" cy="2289977"/>
          </a:xfrm>
          <a:prstGeom prst="rect">
            <a:avLst/>
          </a:prstGeom>
        </p:spPr>
      </p:pic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942DE369-2BF6-1D4D-A245-454577C289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8852" y="4578183"/>
            <a:ext cx="3059307" cy="2289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91F255-D5D7-A849-9C65-0D0ED67432D1}"/>
              </a:ext>
            </a:extLst>
          </p:cNvPr>
          <p:cNvSpPr txBox="1"/>
          <p:nvPr/>
        </p:nvSpPr>
        <p:spPr>
          <a:xfrm>
            <a:off x="6426680" y="2890097"/>
            <a:ext cx="5696498" cy="1046368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Utilize feedback from consultations to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inform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“What We Heard”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report &amp; updates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to the proposed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BB8C9-20D4-2448-8D4B-A6740735CDBD}"/>
              </a:ext>
            </a:extLst>
          </p:cNvPr>
          <p:cNvSpPr txBox="1"/>
          <p:nvPr/>
        </p:nvSpPr>
        <p:spPr>
          <a:xfrm>
            <a:off x="8625887" y="5036348"/>
            <a:ext cx="3043362" cy="71396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2"/>
                </a:solidFill>
                <a:latin typeface="Open Sans Light"/>
                <a:cs typeface="Open Sans Light"/>
              </a:rPr>
              <a:t>Finalize and announce implementation plan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A661EE-BE5D-794C-933A-384798AB99A6}"/>
              </a:ext>
            </a:extLst>
          </p:cNvPr>
          <p:cNvGrpSpPr/>
          <p:nvPr/>
        </p:nvGrpSpPr>
        <p:grpSpPr>
          <a:xfrm>
            <a:off x="7818700" y="5036348"/>
            <a:ext cx="638917" cy="638917"/>
            <a:chOff x="6127586" y="1238720"/>
            <a:chExt cx="689635" cy="68963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D9CCDD-FB09-7244-A875-B97CA535BDE0}"/>
                </a:ext>
              </a:extLst>
            </p:cNvPr>
            <p:cNvSpPr/>
            <p:nvPr/>
          </p:nvSpPr>
          <p:spPr>
            <a:xfrm>
              <a:off x="6127586" y="1238720"/>
              <a:ext cx="689635" cy="689635"/>
            </a:xfrm>
            <a:prstGeom prst="ellipse">
              <a:avLst/>
            </a:prstGeom>
            <a:solidFill>
              <a:srgbClr val="E8755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7" name="Shape 3612">
              <a:extLst>
                <a:ext uri="{FF2B5EF4-FFF2-40B4-BE49-F238E27FC236}">
                  <a16:creationId xmlns:a16="http://schemas.microsoft.com/office/drawing/2014/main" id="{02CF4A90-4A5B-6B4A-81BD-A9CC18A8F0B2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A8C484-CDD2-834E-959B-2E96C1314203}"/>
              </a:ext>
            </a:extLst>
          </p:cNvPr>
          <p:cNvCxnSpPr>
            <a:cxnSpLocks/>
          </p:cNvCxnSpPr>
          <p:nvPr/>
        </p:nvCxnSpPr>
        <p:spPr>
          <a:xfrm>
            <a:off x="0" y="3473346"/>
            <a:ext cx="972224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38E3C5-782D-2242-945C-A0515BE8DA5E}"/>
              </a:ext>
            </a:extLst>
          </p:cNvPr>
          <p:cNvGrpSpPr/>
          <p:nvPr/>
        </p:nvGrpSpPr>
        <p:grpSpPr>
          <a:xfrm>
            <a:off x="68822" y="-81381"/>
            <a:ext cx="2773162" cy="3153682"/>
            <a:chOff x="178424" y="-82619"/>
            <a:chExt cx="2995097" cy="3406070"/>
          </a:xfrm>
        </p:grpSpPr>
        <p:pic>
          <p:nvPicPr>
            <p:cNvPr id="19" name="Picture Placeholder 6">
              <a:extLst>
                <a:ext uri="{FF2B5EF4-FFF2-40B4-BE49-F238E27FC236}">
                  <a16:creationId xmlns:a16="http://schemas.microsoft.com/office/drawing/2014/main" id="{F1ABDD3E-4C13-C74C-982F-AD18D2335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1" b="8191"/>
            <a:stretch>
              <a:fillRect/>
            </a:stretch>
          </p:blipFill>
          <p:spPr>
            <a:xfrm rot="253116" flipH="1">
              <a:off x="178424" y="-82619"/>
              <a:ext cx="2995097" cy="3406070"/>
            </a:xfrm>
            <a:custGeom>
              <a:avLst/>
              <a:gdLst>
                <a:gd name="connsiteX0" fmla="*/ 0 w 1707912"/>
                <a:gd name="connsiteY0" fmla="*/ 0 h 1941766"/>
                <a:gd name="connsiteX1" fmla="*/ 1707912 w 1707912"/>
                <a:gd name="connsiteY1" fmla="*/ 0 h 1941766"/>
                <a:gd name="connsiteX2" fmla="*/ 1707912 w 1707912"/>
                <a:gd name="connsiteY2" fmla="*/ 1941766 h 1941766"/>
                <a:gd name="connsiteX3" fmla="*/ 0 w 1707912"/>
                <a:gd name="connsiteY3" fmla="*/ 1941766 h 194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7912" h="1941766">
                  <a:moveTo>
                    <a:pt x="0" y="0"/>
                  </a:moveTo>
                  <a:lnTo>
                    <a:pt x="1707912" y="0"/>
                  </a:lnTo>
                  <a:lnTo>
                    <a:pt x="1707912" y="1941766"/>
                  </a:lnTo>
                  <a:lnTo>
                    <a:pt x="0" y="1941766"/>
                  </a:lnTo>
                  <a:close/>
                </a:path>
              </a:pathLst>
            </a:custGeom>
          </p:spPr>
        </p:pic>
        <p:pic>
          <p:nvPicPr>
            <p:cNvPr id="21" name="Graphic 20" descr="Clipboard Partially Checked outline">
              <a:extLst>
                <a:ext uri="{FF2B5EF4-FFF2-40B4-BE49-F238E27FC236}">
                  <a16:creationId xmlns:a16="http://schemas.microsoft.com/office/drawing/2014/main" id="{02B3119D-733D-5D4A-91CD-5F5B2A316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83548" y="1733596"/>
              <a:ext cx="776005" cy="77600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687DD7-792D-1742-BCC0-845FFBF7FEA7}"/>
              </a:ext>
            </a:extLst>
          </p:cNvPr>
          <p:cNvGrpSpPr/>
          <p:nvPr/>
        </p:nvGrpSpPr>
        <p:grpSpPr>
          <a:xfrm>
            <a:off x="7818700" y="791894"/>
            <a:ext cx="638917" cy="638917"/>
            <a:chOff x="6127586" y="1238720"/>
            <a:chExt cx="689635" cy="68963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0F634A3-5170-5441-93EE-3194946D5CB8}"/>
                </a:ext>
              </a:extLst>
            </p:cNvPr>
            <p:cNvSpPr/>
            <p:nvPr/>
          </p:nvSpPr>
          <p:spPr>
            <a:xfrm>
              <a:off x="6127586" y="1238720"/>
              <a:ext cx="689635" cy="689635"/>
            </a:xfrm>
            <a:prstGeom prst="ellipse">
              <a:avLst/>
            </a:prstGeom>
            <a:solidFill>
              <a:srgbClr val="E8755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Shape 3612">
              <a:extLst>
                <a:ext uri="{FF2B5EF4-FFF2-40B4-BE49-F238E27FC236}">
                  <a16:creationId xmlns:a16="http://schemas.microsoft.com/office/drawing/2014/main" id="{764441E5-F10F-8D49-A303-8AFF30626B44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B70628-AE73-E040-84DE-0E2745B62997}"/>
              </a:ext>
            </a:extLst>
          </p:cNvPr>
          <p:cNvGrpSpPr/>
          <p:nvPr/>
        </p:nvGrpSpPr>
        <p:grpSpPr>
          <a:xfrm>
            <a:off x="5457083" y="3071070"/>
            <a:ext cx="638917" cy="638917"/>
            <a:chOff x="6127586" y="1238720"/>
            <a:chExt cx="689635" cy="68963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2E8C36-4DD6-5E40-B34E-83E6D26A1F07}"/>
                </a:ext>
              </a:extLst>
            </p:cNvPr>
            <p:cNvSpPr/>
            <p:nvPr/>
          </p:nvSpPr>
          <p:spPr>
            <a:xfrm>
              <a:off x="6127586" y="1238720"/>
              <a:ext cx="689635" cy="689635"/>
            </a:xfrm>
            <a:prstGeom prst="ellipse">
              <a:avLst/>
            </a:prstGeom>
            <a:solidFill>
              <a:srgbClr val="E8755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Shape 3612">
              <a:extLst>
                <a:ext uri="{FF2B5EF4-FFF2-40B4-BE49-F238E27FC236}">
                  <a16:creationId xmlns:a16="http://schemas.microsoft.com/office/drawing/2014/main" id="{8067164D-4B62-8647-810F-A0151D1FD714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44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8D05D35E-F605-BD4C-98A2-3B953C2421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8191"/>
          <a:stretch>
            <a:fillRect/>
          </a:stretch>
        </p:blipFill>
        <p:spPr>
          <a:xfrm rot="854497">
            <a:off x="362065" y="473766"/>
            <a:ext cx="2836758" cy="3226004"/>
          </a:xfrm>
          <a:custGeom>
            <a:avLst/>
            <a:gdLst>
              <a:gd name="connsiteX0" fmla="*/ 0 w 1707912"/>
              <a:gd name="connsiteY0" fmla="*/ 0 h 1941766"/>
              <a:gd name="connsiteX1" fmla="*/ 1707912 w 1707912"/>
              <a:gd name="connsiteY1" fmla="*/ 0 h 1941766"/>
              <a:gd name="connsiteX2" fmla="*/ 1707912 w 1707912"/>
              <a:gd name="connsiteY2" fmla="*/ 1941766 h 1941766"/>
              <a:gd name="connsiteX3" fmla="*/ 0 w 1707912"/>
              <a:gd name="connsiteY3" fmla="*/ 1941766 h 19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912" h="1941766">
                <a:moveTo>
                  <a:pt x="0" y="0"/>
                </a:moveTo>
                <a:lnTo>
                  <a:pt x="1707912" y="0"/>
                </a:lnTo>
                <a:lnTo>
                  <a:pt x="1707912" y="1941766"/>
                </a:lnTo>
                <a:lnTo>
                  <a:pt x="0" y="1941766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AF17D-2C6F-B649-91AC-963D2DA0A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31" y="0"/>
            <a:ext cx="711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761A7-DA55-4F3B-890D-754A2E836AC5}"/>
              </a:ext>
            </a:extLst>
          </p:cNvPr>
          <p:cNvSpPr/>
          <p:nvPr/>
        </p:nvSpPr>
        <p:spPr>
          <a:xfrm flipH="1">
            <a:off x="0" y="2276269"/>
            <a:ext cx="8403770" cy="2305463"/>
          </a:xfrm>
          <a:custGeom>
            <a:avLst/>
            <a:gdLst>
              <a:gd name="connsiteX0" fmla="*/ 8403770 w 8403770"/>
              <a:gd name="connsiteY0" fmla="*/ 0 h 2305463"/>
              <a:gd name="connsiteX1" fmla="*/ 749714 w 8403770"/>
              <a:gd name="connsiteY1" fmla="*/ 0 h 2305463"/>
              <a:gd name="connsiteX2" fmla="*/ 0 w 8403770"/>
              <a:gd name="connsiteY2" fmla="*/ 2305463 h 2305463"/>
              <a:gd name="connsiteX3" fmla="*/ 8403770 w 8403770"/>
              <a:gd name="connsiteY3" fmla="*/ 2305463 h 230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3770" h="2305463">
                <a:moveTo>
                  <a:pt x="8403770" y="0"/>
                </a:moveTo>
                <a:lnTo>
                  <a:pt x="749714" y="0"/>
                </a:lnTo>
                <a:lnTo>
                  <a:pt x="0" y="2305463"/>
                </a:lnTo>
                <a:lnTo>
                  <a:pt x="8403770" y="23054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234217-BCED-8C43-951E-F2A6C916C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76" y="469614"/>
            <a:ext cx="5699604" cy="5443122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36B01164-5315-774B-A09A-815AB7C20043}"/>
              </a:ext>
            </a:extLst>
          </p:cNvPr>
          <p:cNvSpPr txBox="1">
            <a:spLocks/>
          </p:cNvSpPr>
          <p:nvPr/>
        </p:nvSpPr>
        <p:spPr>
          <a:xfrm>
            <a:off x="1056114" y="3105541"/>
            <a:ext cx="3225375" cy="15472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  <a:r>
              <a:rPr lang="en-US" sz="4000" b="1" dirty="0">
                <a:solidFill>
                  <a:srgbClr val="E87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163B5B-A166-0646-B42E-C0193B01D272}"/>
              </a:ext>
            </a:extLst>
          </p:cNvPr>
          <p:cNvCxnSpPr>
            <a:cxnSpLocks/>
          </p:cNvCxnSpPr>
          <p:nvPr/>
        </p:nvCxnSpPr>
        <p:spPr>
          <a:xfrm>
            <a:off x="-13447" y="3469729"/>
            <a:ext cx="739588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0B4D624-4CF4-D543-8132-C41DF8CB66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8" b="61586"/>
          <a:stretch/>
        </p:blipFill>
        <p:spPr bwMode="auto">
          <a:xfrm rot="16200000">
            <a:off x="10254447" y="4431555"/>
            <a:ext cx="2899379" cy="975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085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92FA089-BC77-4B7E-800E-7B4F951C41D4}"/>
              </a:ext>
            </a:extLst>
          </p:cNvPr>
          <p:cNvSpPr/>
          <p:nvPr/>
        </p:nvSpPr>
        <p:spPr>
          <a:xfrm>
            <a:off x="902153" y="1"/>
            <a:ext cx="3221472" cy="6858000"/>
          </a:xfrm>
          <a:prstGeom prst="rect">
            <a:avLst/>
          </a:prstGeom>
          <a:solidFill>
            <a:srgbClr val="E87554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9FF11A-8298-4355-9891-B752FA17DD52}"/>
              </a:ext>
            </a:extLst>
          </p:cNvPr>
          <p:cNvSpPr txBox="1"/>
          <p:nvPr/>
        </p:nvSpPr>
        <p:spPr>
          <a:xfrm>
            <a:off x="4741758" y="1183534"/>
            <a:ext cx="741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 – </a:t>
            </a:r>
            <a:r>
              <a:rPr lang="en-US" sz="40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Declaration Act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17B092-FBAF-47DD-8A92-BB31F1608A5E}"/>
              </a:ext>
            </a:extLst>
          </p:cNvPr>
          <p:cNvCxnSpPr>
            <a:cxnSpLocks/>
          </p:cNvCxnSpPr>
          <p:nvPr/>
        </p:nvCxnSpPr>
        <p:spPr>
          <a:xfrm>
            <a:off x="3783106" y="1546320"/>
            <a:ext cx="736600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E1D6E97-6B60-CB48-AAA2-01B90074FEFC}"/>
              </a:ext>
            </a:extLst>
          </p:cNvPr>
          <p:cNvSpPr txBox="1">
            <a:spLocks/>
          </p:cNvSpPr>
          <p:nvPr/>
        </p:nvSpPr>
        <p:spPr>
          <a:xfrm>
            <a:off x="4768652" y="1891420"/>
            <a:ext cx="645814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Declaration on the Rights of Indigenous Peoples Act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establishes the UN Declaration on the Rights of Indigenous Peoples as the framework for reconciliation. 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Act commits govt to develop and implement an action plan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consultation and cooperation with Indigenous peoples – to achieve objectives of the UN Declaration in B.C.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The Action Plan includes a commitment to: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</a:br>
            <a:r>
              <a:rPr lang="en-US" sz="1600" i="1" dirty="0">
                <a:solidFill>
                  <a:srgbClr val="E87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“Implement a mandatory course or bundle of credits related to First Peoples as part of graduation requirements in B.C.”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5860F0-526A-6F4D-88FA-F627FE37E9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13668" b="15318"/>
          <a:stretch/>
        </p:blipFill>
        <p:spPr bwMode="auto">
          <a:xfrm>
            <a:off x="-1" y="168824"/>
            <a:ext cx="2639683" cy="4207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3AF7E4-3C8A-C840-A232-BE80B5E832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53" y="1024976"/>
            <a:ext cx="3221472" cy="480804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Freeform 35">
            <a:extLst>
              <a:ext uri="{FF2B5EF4-FFF2-40B4-BE49-F238E27FC236}">
                <a16:creationId xmlns:a16="http://schemas.microsoft.com/office/drawing/2014/main" id="{4236F44B-8647-9245-B354-95B55479B97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333488" y="6170956"/>
            <a:ext cx="488179" cy="394244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7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F0B7B3E-D7A3-774E-A268-927056D0254A}"/>
              </a:ext>
            </a:extLst>
          </p:cNvPr>
          <p:cNvSpPr/>
          <p:nvPr/>
        </p:nvSpPr>
        <p:spPr>
          <a:xfrm>
            <a:off x="8184008" y="2740512"/>
            <a:ext cx="3664003" cy="3407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CEF854-3BCE-E241-9C7D-1B6FDABF7147}"/>
              </a:ext>
            </a:extLst>
          </p:cNvPr>
          <p:cNvSpPr/>
          <p:nvPr/>
        </p:nvSpPr>
        <p:spPr>
          <a:xfrm>
            <a:off x="8456806" y="2905960"/>
            <a:ext cx="574766" cy="574766"/>
          </a:xfrm>
          <a:prstGeom prst="ellipse">
            <a:avLst/>
          </a:prstGeom>
          <a:solidFill>
            <a:srgbClr val="E87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A07023-49E1-9349-9DED-73AE2D6DEE6C}"/>
              </a:ext>
            </a:extLst>
          </p:cNvPr>
          <p:cNvSpPr/>
          <p:nvPr/>
        </p:nvSpPr>
        <p:spPr>
          <a:xfrm>
            <a:off x="4513346" y="2740512"/>
            <a:ext cx="3664003" cy="3407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F678602-4852-A745-AE12-9D5376F5FF8E}"/>
              </a:ext>
            </a:extLst>
          </p:cNvPr>
          <p:cNvSpPr/>
          <p:nvPr/>
        </p:nvSpPr>
        <p:spPr>
          <a:xfrm>
            <a:off x="4762976" y="2905960"/>
            <a:ext cx="574766" cy="574766"/>
          </a:xfrm>
          <a:prstGeom prst="ellipse">
            <a:avLst/>
          </a:prstGeom>
          <a:solidFill>
            <a:srgbClr val="E87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80549A-0E88-4B6B-AA32-0A9207C677EC}"/>
              </a:ext>
            </a:extLst>
          </p:cNvPr>
          <p:cNvSpPr/>
          <p:nvPr/>
        </p:nvSpPr>
        <p:spPr>
          <a:xfrm>
            <a:off x="842683" y="2740512"/>
            <a:ext cx="3664003" cy="3407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A5D017-CAE8-374E-836B-1423D8B59036}"/>
              </a:ext>
            </a:extLst>
          </p:cNvPr>
          <p:cNvSpPr/>
          <p:nvPr/>
        </p:nvSpPr>
        <p:spPr>
          <a:xfrm>
            <a:off x="1007527" y="2905960"/>
            <a:ext cx="574766" cy="574766"/>
          </a:xfrm>
          <a:prstGeom prst="ellipse">
            <a:avLst/>
          </a:prstGeom>
          <a:solidFill>
            <a:srgbClr val="E87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D6A3B-0302-45C2-84FE-CCEC5CB72DE4}"/>
              </a:ext>
            </a:extLst>
          </p:cNvPr>
          <p:cNvSpPr txBox="1"/>
          <p:nvPr/>
        </p:nvSpPr>
        <p:spPr>
          <a:xfrm>
            <a:off x="745066" y="663614"/>
            <a:ext cx="778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600" b="1" spc="-150">
                <a:solidFill>
                  <a:srgbClr val="072A49"/>
                </a:solidFill>
                <a:latin typeface="Inter" panose="020B0502030000000004" pitchFamily="34" charset="0"/>
                <a:ea typeface="Inter" panose="020B050203000000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Background – Truth, Reconciliation, &amp; Anti-Racism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D9709-CF96-407B-A449-75DB4C94788C}"/>
              </a:ext>
            </a:extLst>
          </p:cNvPr>
          <p:cNvSpPr txBox="1"/>
          <p:nvPr/>
        </p:nvSpPr>
        <p:spPr>
          <a:xfrm>
            <a:off x="1014187" y="3576928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Draft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3CD73-ADD0-4CAA-84FA-8756CC5FC4D4}"/>
              </a:ext>
            </a:extLst>
          </p:cNvPr>
          <p:cNvSpPr txBox="1"/>
          <p:nvPr/>
        </p:nvSpPr>
        <p:spPr>
          <a:xfrm>
            <a:off x="1014187" y="4282563"/>
            <a:ext cx="3231242" cy="153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Reconciliation is a fundamental and ongoing process and requires a distinctions-based approach.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6FE7A-1494-47BF-94F4-D28AE321C682}"/>
              </a:ext>
            </a:extLst>
          </p:cNvPr>
          <p:cNvSpPr txBox="1"/>
          <p:nvPr/>
        </p:nvSpPr>
        <p:spPr>
          <a:xfrm>
            <a:off x="4765810" y="3576928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Mandate Letters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92B70-F574-4AD1-B651-210EE4AD64A9}"/>
              </a:ext>
            </a:extLst>
          </p:cNvPr>
          <p:cNvSpPr txBox="1"/>
          <p:nvPr/>
        </p:nvSpPr>
        <p:spPr>
          <a:xfrm>
            <a:off x="4765810" y="4282563"/>
            <a:ext cx="3231242" cy="153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Include expectations to support lasting and meaningful reconciliation, equity and anti-racism.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A9174-FEC2-4612-A4AB-94C97BAADD2C}"/>
              </a:ext>
            </a:extLst>
          </p:cNvPr>
          <p:cNvSpPr txBox="1"/>
          <p:nvPr/>
        </p:nvSpPr>
        <p:spPr>
          <a:xfrm>
            <a:off x="8452119" y="3533687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Indigenous–Focused Grad Requirement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44A06-F2AA-4B46-B055-1CE284E51402}"/>
              </a:ext>
            </a:extLst>
          </p:cNvPr>
          <p:cNvSpPr txBox="1"/>
          <p:nvPr/>
        </p:nvSpPr>
        <p:spPr>
          <a:xfrm>
            <a:off x="8452119" y="4282563"/>
            <a:ext cx="3231242" cy="153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 of a broader Indigenous-specific anti-racism and discrimination strategy in development for K-12.</a:t>
            </a:r>
          </a:p>
        </p:txBody>
      </p:sp>
      <p:pic>
        <p:nvPicPr>
          <p:cNvPr id="26" name="Picture Placeholder 6">
            <a:extLst>
              <a:ext uri="{FF2B5EF4-FFF2-40B4-BE49-F238E27FC236}">
                <a16:creationId xmlns:a16="http://schemas.microsoft.com/office/drawing/2014/main" id="{936C9A86-4CBA-F549-AE74-3843326E3F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8191"/>
          <a:stretch>
            <a:fillRect/>
          </a:stretch>
        </p:blipFill>
        <p:spPr>
          <a:xfrm rot="18223678" flipH="1">
            <a:off x="9218567" y="71617"/>
            <a:ext cx="2673301" cy="3040119"/>
          </a:xfrm>
          <a:custGeom>
            <a:avLst/>
            <a:gdLst>
              <a:gd name="connsiteX0" fmla="*/ 0 w 1707912"/>
              <a:gd name="connsiteY0" fmla="*/ 0 h 1941766"/>
              <a:gd name="connsiteX1" fmla="*/ 1707912 w 1707912"/>
              <a:gd name="connsiteY1" fmla="*/ 0 h 1941766"/>
              <a:gd name="connsiteX2" fmla="*/ 1707912 w 1707912"/>
              <a:gd name="connsiteY2" fmla="*/ 1941766 h 1941766"/>
              <a:gd name="connsiteX3" fmla="*/ 0 w 1707912"/>
              <a:gd name="connsiteY3" fmla="*/ 1941766 h 19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912" h="1941766">
                <a:moveTo>
                  <a:pt x="0" y="0"/>
                </a:moveTo>
                <a:lnTo>
                  <a:pt x="1707912" y="0"/>
                </a:lnTo>
                <a:lnTo>
                  <a:pt x="1707912" y="1941766"/>
                </a:lnTo>
                <a:lnTo>
                  <a:pt x="0" y="1941766"/>
                </a:lnTo>
                <a:close/>
              </a:path>
            </a:pathLst>
          </a:custGeom>
        </p:spPr>
      </p:pic>
      <p:pic>
        <p:nvPicPr>
          <p:cNvPr id="11" name="Graphic 10" descr="Feather outline">
            <a:extLst>
              <a:ext uri="{FF2B5EF4-FFF2-40B4-BE49-F238E27FC236}">
                <a16:creationId xmlns:a16="http://schemas.microsoft.com/office/drawing/2014/main" id="{FDF7232C-F481-E649-9D75-C7F527B8D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85062">
            <a:off x="10771767" y="998704"/>
            <a:ext cx="739281" cy="73928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D38A9A-E744-114D-AD6B-937DA2D5F1B1}"/>
              </a:ext>
            </a:extLst>
          </p:cNvPr>
          <p:cNvCxnSpPr>
            <a:cxnSpLocks/>
          </p:cNvCxnSpPr>
          <p:nvPr/>
        </p:nvCxnSpPr>
        <p:spPr>
          <a:xfrm>
            <a:off x="842683" y="2189539"/>
            <a:ext cx="1349188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Single gear outline">
            <a:extLst>
              <a:ext uri="{FF2B5EF4-FFF2-40B4-BE49-F238E27FC236}">
                <a16:creationId xmlns:a16="http://schemas.microsoft.com/office/drawing/2014/main" id="{3169F7BA-2AF0-7447-A129-97EEFC8C4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4050" y="2985011"/>
            <a:ext cx="425969" cy="425969"/>
          </a:xfrm>
          <a:prstGeom prst="rect">
            <a:avLst/>
          </a:prstGeom>
        </p:spPr>
      </p:pic>
      <p:pic>
        <p:nvPicPr>
          <p:cNvPr id="16" name="Graphic 15" descr="Document outline">
            <a:extLst>
              <a:ext uri="{FF2B5EF4-FFF2-40B4-BE49-F238E27FC236}">
                <a16:creationId xmlns:a16="http://schemas.microsoft.com/office/drawing/2014/main" id="{1A022E2A-7C09-3F40-9695-9369490AF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1584" y="3016154"/>
            <a:ext cx="330958" cy="330958"/>
          </a:xfrm>
          <a:prstGeom prst="rect">
            <a:avLst/>
          </a:prstGeom>
        </p:spPr>
      </p:pic>
      <p:pic>
        <p:nvPicPr>
          <p:cNvPr id="18" name="Graphic 17" descr="Feather outline">
            <a:extLst>
              <a:ext uri="{FF2B5EF4-FFF2-40B4-BE49-F238E27FC236}">
                <a16:creationId xmlns:a16="http://schemas.microsoft.com/office/drawing/2014/main" id="{6131592D-7560-324E-8220-D33DA62F48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6533" y="2993977"/>
            <a:ext cx="375312" cy="3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2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6">
            <a:extLst>
              <a:ext uri="{FF2B5EF4-FFF2-40B4-BE49-F238E27FC236}">
                <a16:creationId xmlns:a16="http://schemas.microsoft.com/office/drawing/2014/main" id="{527B1278-4C00-5E4B-9F1C-AF6F69C225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8191"/>
          <a:stretch>
            <a:fillRect/>
          </a:stretch>
        </p:blipFill>
        <p:spPr>
          <a:xfrm rot="19902933" flipH="1">
            <a:off x="-75319" y="3375219"/>
            <a:ext cx="3485453" cy="3963710"/>
          </a:xfrm>
          <a:custGeom>
            <a:avLst/>
            <a:gdLst>
              <a:gd name="connsiteX0" fmla="*/ 0 w 1707912"/>
              <a:gd name="connsiteY0" fmla="*/ 0 h 1941766"/>
              <a:gd name="connsiteX1" fmla="*/ 1707912 w 1707912"/>
              <a:gd name="connsiteY1" fmla="*/ 0 h 1941766"/>
              <a:gd name="connsiteX2" fmla="*/ 1707912 w 1707912"/>
              <a:gd name="connsiteY2" fmla="*/ 1941766 h 1941766"/>
              <a:gd name="connsiteX3" fmla="*/ 0 w 1707912"/>
              <a:gd name="connsiteY3" fmla="*/ 1941766 h 19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912" h="1941766">
                <a:moveTo>
                  <a:pt x="0" y="0"/>
                </a:moveTo>
                <a:lnTo>
                  <a:pt x="1707912" y="0"/>
                </a:lnTo>
                <a:lnTo>
                  <a:pt x="1707912" y="1941766"/>
                </a:lnTo>
                <a:lnTo>
                  <a:pt x="0" y="1941766"/>
                </a:lnTo>
                <a:close/>
              </a:path>
            </a:pathLst>
          </a:custGeom>
        </p:spPr>
      </p:pic>
      <p:pic>
        <p:nvPicPr>
          <p:cNvPr id="29" name="Picture Placeholder 5">
            <a:extLst>
              <a:ext uri="{FF2B5EF4-FFF2-40B4-BE49-F238E27FC236}">
                <a16:creationId xmlns:a16="http://schemas.microsoft.com/office/drawing/2014/main" id="{23E34D90-B3A3-3F41-B567-DADF55DF17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8"/>
          <a:stretch/>
        </p:blipFill>
        <p:spPr>
          <a:xfrm>
            <a:off x="8200081" y="0"/>
            <a:ext cx="4005696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BE11DA-66FD-5246-9EF6-398BDE8FEB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11629" y="4736918"/>
            <a:ext cx="1994148" cy="214186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E9585B7-90B3-2040-8297-E30F34C63597}"/>
              </a:ext>
            </a:extLst>
          </p:cNvPr>
          <p:cNvSpPr/>
          <p:nvPr/>
        </p:nvSpPr>
        <p:spPr>
          <a:xfrm>
            <a:off x="3822490" y="4386251"/>
            <a:ext cx="6115908" cy="1432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3A00F3-D2FE-4ED2-9759-536CF40ED874}"/>
              </a:ext>
            </a:extLst>
          </p:cNvPr>
          <p:cNvSpPr txBox="1"/>
          <p:nvPr/>
        </p:nvSpPr>
        <p:spPr>
          <a:xfrm>
            <a:off x="488268" y="790084"/>
            <a:ext cx="6282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600" b="1" spc="-150">
                <a:solidFill>
                  <a:srgbClr val="072A49"/>
                </a:solidFill>
                <a:latin typeface="Inter" panose="020B0502030000000004" pitchFamily="34" charset="0"/>
                <a:ea typeface="Inter" panose="020B050203000000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Indigenous Curriculum 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2B099-8FC9-49A0-BB5B-D388A75AE948}"/>
              </a:ext>
            </a:extLst>
          </p:cNvPr>
          <p:cNvSpPr/>
          <p:nvPr/>
        </p:nvSpPr>
        <p:spPr>
          <a:xfrm>
            <a:off x="3822490" y="2786051"/>
            <a:ext cx="6115908" cy="1495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FDFB3-502E-4467-A4FC-1B33C3B8D9E2}"/>
              </a:ext>
            </a:extLst>
          </p:cNvPr>
          <p:cNvSpPr/>
          <p:nvPr/>
        </p:nvSpPr>
        <p:spPr>
          <a:xfrm>
            <a:off x="646793" y="2786051"/>
            <a:ext cx="2869155" cy="3032384"/>
          </a:xfrm>
          <a:prstGeom prst="rect">
            <a:avLst/>
          </a:prstGeom>
          <a:solidFill>
            <a:srgbClr val="E87554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50318-EED4-4DB3-9960-24E2CE2F9978}"/>
              </a:ext>
            </a:extLst>
          </p:cNvPr>
          <p:cNvSpPr txBox="1"/>
          <p:nvPr/>
        </p:nvSpPr>
        <p:spPr>
          <a:xfrm>
            <a:off x="911983" y="3089368"/>
            <a:ext cx="2486600" cy="213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bg1"/>
                </a:solidFill>
                <a:latin typeface="Open Sans Light"/>
                <a:cs typeface="Open Sans Light"/>
              </a:rPr>
              <a:t>B.C. has been a leader </a:t>
            </a:r>
            <a:br>
              <a:rPr lang="en-US" sz="1600" dirty="0">
                <a:solidFill>
                  <a:schemeClr val="bg1"/>
                </a:solidFill>
                <a:latin typeface="Open Sans Light"/>
                <a:cs typeface="Open Sans Light"/>
              </a:rPr>
            </a:br>
            <a:r>
              <a:rPr lang="en-US" sz="1600" dirty="0">
                <a:solidFill>
                  <a:schemeClr val="bg1"/>
                </a:solidFill>
                <a:latin typeface="Open Sans Light"/>
                <a:cs typeface="Open Sans Light"/>
              </a:rPr>
              <a:t>in ensuring Indigenous worldviews, perspectives, histories, and cultures are represented across the redesigned provincial curriculum.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D6B1BF1-E3A0-4FE0-9719-812F345FE2DC}"/>
              </a:ext>
            </a:extLst>
          </p:cNvPr>
          <p:cNvCxnSpPr>
            <a:cxnSpLocks/>
          </p:cNvCxnSpPr>
          <p:nvPr/>
        </p:nvCxnSpPr>
        <p:spPr>
          <a:xfrm>
            <a:off x="646793" y="2374509"/>
            <a:ext cx="953408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21FD0E1-2E2F-424F-8DB5-F531F0AE52A6}"/>
              </a:ext>
            </a:extLst>
          </p:cNvPr>
          <p:cNvSpPr txBox="1"/>
          <p:nvPr/>
        </p:nvSpPr>
        <p:spPr>
          <a:xfrm>
            <a:off x="4120600" y="3037821"/>
            <a:ext cx="62829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Introduction of an Indigenous-focused grad requirement is an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important next step towards Truth and Reconciliation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, and supports our commitment to develop the “Educated Citizen”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2BE494-31F8-5B4E-B321-183AB229C035}"/>
              </a:ext>
            </a:extLst>
          </p:cNvPr>
          <p:cNvSpPr txBox="1"/>
          <p:nvPr/>
        </p:nvSpPr>
        <p:spPr>
          <a:xfrm>
            <a:off x="4095721" y="4746851"/>
            <a:ext cx="6031964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Supported by numerous partners, including BCTF, BCSTA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and BC Association of Institutes &amp; Universities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BC3F34-0B46-0641-8FF8-6E09428DA480}"/>
              </a:ext>
            </a:extLst>
          </p:cNvPr>
          <p:cNvGrpSpPr/>
          <p:nvPr/>
        </p:nvGrpSpPr>
        <p:grpSpPr>
          <a:xfrm>
            <a:off x="3583645" y="3320054"/>
            <a:ext cx="452023" cy="452023"/>
            <a:chOff x="6127586" y="1238720"/>
            <a:chExt cx="689635" cy="68963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84B5930-6CAE-EA4D-AF03-27E16FA4B44B}"/>
                </a:ext>
              </a:extLst>
            </p:cNvPr>
            <p:cNvSpPr/>
            <p:nvPr/>
          </p:nvSpPr>
          <p:spPr>
            <a:xfrm>
              <a:off x="6127586" y="1238720"/>
              <a:ext cx="689635" cy="689635"/>
            </a:xfrm>
            <a:prstGeom prst="ellipse">
              <a:avLst/>
            </a:prstGeom>
            <a:solidFill>
              <a:srgbClr val="E87554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37" name="Shape 3612">
              <a:extLst>
                <a:ext uri="{FF2B5EF4-FFF2-40B4-BE49-F238E27FC236}">
                  <a16:creationId xmlns:a16="http://schemas.microsoft.com/office/drawing/2014/main" id="{7E948228-DB31-B241-BB21-1D9B63250549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760888-4D2A-4F41-9F1E-1435BAC702BF}"/>
              </a:ext>
            </a:extLst>
          </p:cNvPr>
          <p:cNvGrpSpPr/>
          <p:nvPr/>
        </p:nvGrpSpPr>
        <p:grpSpPr>
          <a:xfrm>
            <a:off x="407486" y="3912610"/>
            <a:ext cx="452023" cy="452023"/>
            <a:chOff x="6127586" y="1238720"/>
            <a:chExt cx="689635" cy="68963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7AD8733-1B2C-6741-B384-9A7F674BD1BB}"/>
                </a:ext>
              </a:extLst>
            </p:cNvPr>
            <p:cNvSpPr/>
            <p:nvPr/>
          </p:nvSpPr>
          <p:spPr>
            <a:xfrm>
              <a:off x="6127586" y="1238720"/>
              <a:ext cx="689635" cy="68963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875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43" name="Shape 3612">
              <a:extLst>
                <a:ext uri="{FF2B5EF4-FFF2-40B4-BE49-F238E27FC236}">
                  <a16:creationId xmlns:a16="http://schemas.microsoft.com/office/drawing/2014/main" id="{CE7923BA-FFDF-3748-A64E-22262B4DF3C9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E87554"/>
            </a:solidFill>
            <a:ln w="6350">
              <a:solidFill>
                <a:srgbClr val="E87554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3E34D51-98D8-D74B-B77D-129ADDDF836B}"/>
              </a:ext>
            </a:extLst>
          </p:cNvPr>
          <p:cNvGrpSpPr/>
          <p:nvPr/>
        </p:nvGrpSpPr>
        <p:grpSpPr>
          <a:xfrm>
            <a:off x="3588128" y="4807355"/>
            <a:ext cx="452023" cy="452023"/>
            <a:chOff x="6127586" y="1238720"/>
            <a:chExt cx="689635" cy="68963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D4EEED-A56A-9C4B-8236-73DDE64D2274}"/>
                </a:ext>
              </a:extLst>
            </p:cNvPr>
            <p:cNvSpPr/>
            <p:nvPr/>
          </p:nvSpPr>
          <p:spPr>
            <a:xfrm>
              <a:off x="6127586" y="1238720"/>
              <a:ext cx="689635" cy="689635"/>
            </a:xfrm>
            <a:prstGeom prst="ellipse">
              <a:avLst/>
            </a:prstGeom>
            <a:solidFill>
              <a:srgbClr val="E87554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46" name="Shape 3612">
              <a:extLst>
                <a:ext uri="{FF2B5EF4-FFF2-40B4-BE49-F238E27FC236}">
                  <a16:creationId xmlns:a16="http://schemas.microsoft.com/office/drawing/2014/main" id="{C3EDCF5D-5E16-6743-A7D0-2C48F03110DD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2F5C354-E7A7-0D4E-975F-11DFBBC91589}"/>
              </a:ext>
            </a:extLst>
          </p:cNvPr>
          <p:cNvSpPr/>
          <p:nvPr/>
        </p:nvSpPr>
        <p:spPr>
          <a:xfrm>
            <a:off x="11544077" y="6406965"/>
            <a:ext cx="305506" cy="305506"/>
          </a:xfrm>
          <a:prstGeom prst="ellipse">
            <a:avLst/>
          </a:prstGeom>
          <a:solidFill>
            <a:srgbClr val="FF8D67">
              <a:alpha val="8755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4">
            <a:extLst>
              <a:ext uri="{FF2B5EF4-FFF2-40B4-BE49-F238E27FC236}">
                <a16:creationId xmlns:a16="http://schemas.microsoft.com/office/drawing/2014/main" id="{4117892F-457F-E748-BA2F-8763D101DE0C}"/>
              </a:ext>
            </a:extLst>
          </p:cNvPr>
          <p:cNvSpPr txBox="1">
            <a:spLocks/>
          </p:cNvSpPr>
          <p:nvPr/>
        </p:nvSpPr>
        <p:spPr>
          <a:xfrm>
            <a:off x="11188148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4</a:t>
            </a:fld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3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02AD274-9EC7-6441-A0B0-44B12A447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r="37370"/>
          <a:stretch/>
        </p:blipFill>
        <p:spPr>
          <a:xfrm>
            <a:off x="0" y="0"/>
            <a:ext cx="535574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9D1391-A03D-4AA3-8686-145488F2C81A}"/>
              </a:ext>
            </a:extLst>
          </p:cNvPr>
          <p:cNvSpPr txBox="1"/>
          <p:nvPr/>
        </p:nvSpPr>
        <p:spPr>
          <a:xfrm>
            <a:off x="5892799" y="902494"/>
            <a:ext cx="5589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 Direction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B4C82-388C-4EDA-A3F4-3CA29E39A19C}"/>
              </a:ext>
            </a:extLst>
          </p:cNvPr>
          <p:cNvSpPr txBox="1"/>
          <p:nvPr/>
        </p:nvSpPr>
        <p:spPr>
          <a:xfrm>
            <a:off x="7209666" y="3781866"/>
            <a:ext cx="3980542" cy="132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Engage with Indigenous communities, the education sector, and the public on how to implement this new graduation requirement.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A766FC-60D3-4D2F-8FE3-FCCAA6A605E2}"/>
              </a:ext>
            </a:extLst>
          </p:cNvPr>
          <p:cNvCxnSpPr>
            <a:cxnSpLocks/>
          </p:cNvCxnSpPr>
          <p:nvPr/>
        </p:nvCxnSpPr>
        <p:spPr>
          <a:xfrm>
            <a:off x="4769757" y="1256437"/>
            <a:ext cx="877968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BC4CE0E-8B69-244D-9FB4-277F76275617}"/>
              </a:ext>
            </a:extLst>
          </p:cNvPr>
          <p:cNvGrpSpPr/>
          <p:nvPr/>
        </p:nvGrpSpPr>
        <p:grpSpPr>
          <a:xfrm>
            <a:off x="6094505" y="3742167"/>
            <a:ext cx="841802" cy="841802"/>
            <a:chOff x="5892800" y="2337823"/>
            <a:chExt cx="841802" cy="8418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7C1A56-2956-AB40-AF81-BEF6C84164B9}"/>
                </a:ext>
              </a:extLst>
            </p:cNvPr>
            <p:cNvSpPr/>
            <p:nvPr/>
          </p:nvSpPr>
          <p:spPr>
            <a:xfrm>
              <a:off x="5892800" y="2337823"/>
              <a:ext cx="841802" cy="841802"/>
            </a:xfrm>
            <a:prstGeom prst="ellipse">
              <a:avLst/>
            </a:prstGeom>
            <a:noFill/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Chat outline">
              <a:extLst>
                <a:ext uri="{FF2B5EF4-FFF2-40B4-BE49-F238E27FC236}">
                  <a16:creationId xmlns:a16="http://schemas.microsoft.com/office/drawing/2014/main" id="{E8ED6721-8DD1-5245-BBA6-FA6786714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07099" y="2468519"/>
              <a:ext cx="649501" cy="64950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C1E4D5-0C35-F148-8F1C-F920629D9FD3}"/>
              </a:ext>
            </a:extLst>
          </p:cNvPr>
          <p:cNvGrpSpPr/>
          <p:nvPr/>
        </p:nvGrpSpPr>
        <p:grpSpPr>
          <a:xfrm>
            <a:off x="6094505" y="2170321"/>
            <a:ext cx="841802" cy="841802"/>
            <a:chOff x="5892800" y="4357123"/>
            <a:chExt cx="841802" cy="8418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FBC0EB-5234-F745-AF1A-6B1BDA4039B8}"/>
                </a:ext>
              </a:extLst>
            </p:cNvPr>
            <p:cNvSpPr/>
            <p:nvPr/>
          </p:nvSpPr>
          <p:spPr>
            <a:xfrm>
              <a:off x="5892800" y="4357123"/>
              <a:ext cx="841802" cy="841802"/>
            </a:xfrm>
            <a:prstGeom prst="ellipse">
              <a:avLst/>
            </a:prstGeom>
            <a:noFill/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 descr="Graduation cap outline">
              <a:extLst>
                <a:ext uri="{FF2B5EF4-FFF2-40B4-BE49-F238E27FC236}">
                  <a16:creationId xmlns:a16="http://schemas.microsoft.com/office/drawing/2014/main" id="{DDEFF6DE-F0C9-9043-9B1A-31E0B6A50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85811" y="4431986"/>
              <a:ext cx="692076" cy="692076"/>
            </a:xfrm>
            <a:prstGeom prst="rect">
              <a:avLst/>
            </a:prstGeom>
          </p:spPr>
        </p:pic>
      </p:grpSp>
      <p:pic>
        <p:nvPicPr>
          <p:cNvPr id="25" name="Picture Placeholder 6">
            <a:extLst>
              <a:ext uri="{FF2B5EF4-FFF2-40B4-BE49-F238E27FC236}">
                <a16:creationId xmlns:a16="http://schemas.microsoft.com/office/drawing/2014/main" id="{F542BC4E-D7A2-A64E-8F00-9F4049827FA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8191"/>
          <a:stretch>
            <a:fillRect/>
          </a:stretch>
        </p:blipFill>
        <p:spPr>
          <a:xfrm rot="1697067">
            <a:off x="951062" y="3128760"/>
            <a:ext cx="3485453" cy="3963710"/>
          </a:xfrm>
          <a:custGeom>
            <a:avLst/>
            <a:gdLst>
              <a:gd name="connsiteX0" fmla="*/ 0 w 1707912"/>
              <a:gd name="connsiteY0" fmla="*/ 0 h 1941766"/>
              <a:gd name="connsiteX1" fmla="*/ 1707912 w 1707912"/>
              <a:gd name="connsiteY1" fmla="*/ 0 h 1941766"/>
              <a:gd name="connsiteX2" fmla="*/ 1707912 w 1707912"/>
              <a:gd name="connsiteY2" fmla="*/ 1941766 h 1941766"/>
              <a:gd name="connsiteX3" fmla="*/ 0 w 1707912"/>
              <a:gd name="connsiteY3" fmla="*/ 1941766 h 19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912" h="1941766">
                <a:moveTo>
                  <a:pt x="0" y="0"/>
                </a:moveTo>
                <a:lnTo>
                  <a:pt x="1707912" y="0"/>
                </a:lnTo>
                <a:lnTo>
                  <a:pt x="1707912" y="1941766"/>
                </a:lnTo>
                <a:lnTo>
                  <a:pt x="0" y="1941766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6FD22C-D823-EA42-8519-8C00E8746BB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25" y="4695134"/>
            <a:ext cx="1164639" cy="10095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95216D-0BE4-48C7-B8C5-14A621466FB8}"/>
              </a:ext>
            </a:extLst>
          </p:cNvPr>
          <p:cNvSpPr txBox="1"/>
          <p:nvPr/>
        </p:nvSpPr>
        <p:spPr>
          <a:xfrm>
            <a:off x="7209666" y="2217706"/>
            <a:ext cx="3586842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Implement a mandatory course or bundle of credits on First Peoples as a graduation requirement in B.C.</a:t>
            </a:r>
          </a:p>
        </p:txBody>
      </p:sp>
    </p:spTree>
    <p:extLst>
      <p:ext uri="{BB962C8B-B14F-4D97-AF65-F5344CB8AC3E}">
        <p14:creationId xmlns:p14="http://schemas.microsoft.com/office/powerpoint/2010/main" val="83302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BADFFFF-C7F9-4045-9D0C-EC0AF1F5250C}"/>
              </a:ext>
            </a:extLst>
          </p:cNvPr>
          <p:cNvSpPr/>
          <p:nvPr/>
        </p:nvSpPr>
        <p:spPr>
          <a:xfrm>
            <a:off x="1266152" y="5176355"/>
            <a:ext cx="5871461" cy="1128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25251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E8757A-874C-6B46-B335-08BB219F0193}"/>
              </a:ext>
            </a:extLst>
          </p:cNvPr>
          <p:cNvGrpSpPr/>
          <p:nvPr/>
        </p:nvGrpSpPr>
        <p:grpSpPr>
          <a:xfrm>
            <a:off x="1516368" y="5405392"/>
            <a:ext cx="704460" cy="704458"/>
            <a:chOff x="1516368" y="5376904"/>
            <a:chExt cx="704460" cy="70445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93F38D2-F33E-8B43-BCB9-352591699B7F}"/>
                </a:ext>
              </a:extLst>
            </p:cNvPr>
            <p:cNvSpPr/>
            <p:nvPr/>
          </p:nvSpPr>
          <p:spPr>
            <a:xfrm>
              <a:off x="1516368" y="5376904"/>
              <a:ext cx="704460" cy="704458"/>
            </a:xfrm>
            <a:prstGeom prst="ellipse">
              <a:avLst/>
            </a:prstGeom>
            <a:solidFill>
              <a:srgbClr val="E87554"/>
            </a:solidFill>
            <a:ln>
              <a:noFill/>
            </a:ln>
            <a:effectLst>
              <a:outerShdw blurRad="63500" dist="38100" dir="5400000" algn="t" rotWithShape="0">
                <a:srgbClr val="072A49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Checkmark outline">
              <a:extLst>
                <a:ext uri="{FF2B5EF4-FFF2-40B4-BE49-F238E27FC236}">
                  <a16:creationId xmlns:a16="http://schemas.microsoft.com/office/drawing/2014/main" id="{D5B61EC5-AA17-2345-88E7-B6CE3C51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4849" y="5569036"/>
              <a:ext cx="333782" cy="333782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9DD26B6-2EED-334C-B2FA-408DA17906E7}"/>
              </a:ext>
            </a:extLst>
          </p:cNvPr>
          <p:cNvSpPr/>
          <p:nvPr/>
        </p:nvSpPr>
        <p:spPr>
          <a:xfrm>
            <a:off x="1266152" y="3870069"/>
            <a:ext cx="5871461" cy="1128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25251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C78983-FEAB-48AF-A5F4-8BCB415023A2}"/>
              </a:ext>
            </a:extLst>
          </p:cNvPr>
          <p:cNvSpPr/>
          <p:nvPr/>
        </p:nvSpPr>
        <p:spPr>
          <a:xfrm>
            <a:off x="7769283" y="0"/>
            <a:ext cx="4422717" cy="6858000"/>
          </a:xfrm>
          <a:prstGeom prst="rect">
            <a:avLst/>
          </a:prstGeom>
          <a:solidFill>
            <a:srgbClr val="E87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30A8E8-F637-4734-AF81-19A06466A0B4}"/>
              </a:ext>
            </a:extLst>
          </p:cNvPr>
          <p:cNvSpPr/>
          <p:nvPr/>
        </p:nvSpPr>
        <p:spPr>
          <a:xfrm>
            <a:off x="1266152" y="2562785"/>
            <a:ext cx="5871461" cy="1128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72A49">
                <a:alpha val="25251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C39DDA-EBF2-4BA5-AE8B-19E4FEC07BF1}"/>
              </a:ext>
            </a:extLst>
          </p:cNvPr>
          <p:cNvSpPr txBox="1"/>
          <p:nvPr/>
        </p:nvSpPr>
        <p:spPr>
          <a:xfrm>
            <a:off x="1993925" y="2761802"/>
            <a:ext cx="4864455" cy="73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tx2"/>
                </a:solidFill>
                <a:latin typeface="Open Sans Light"/>
                <a:cs typeface="Open Sans Light"/>
              </a:rPr>
              <a:t>One of a variety of provincially-developed courses - </a:t>
            </a:r>
            <a:r>
              <a:rPr lang="en-US" b="1" dirty="0">
                <a:solidFill>
                  <a:srgbClr val="E8755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9B3FC6-4985-432D-9A6F-B666622E55F1}"/>
              </a:ext>
            </a:extLst>
          </p:cNvPr>
          <p:cNvSpPr/>
          <p:nvPr/>
        </p:nvSpPr>
        <p:spPr>
          <a:xfrm>
            <a:off x="1516368" y="2798804"/>
            <a:ext cx="704460" cy="704458"/>
          </a:xfrm>
          <a:prstGeom prst="ellipse">
            <a:avLst/>
          </a:prstGeom>
          <a:solidFill>
            <a:srgbClr val="E87554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8B5E5E-1DFB-4D11-B2EC-F3EFF96969CA}"/>
              </a:ext>
            </a:extLst>
          </p:cNvPr>
          <p:cNvSpPr txBox="1"/>
          <p:nvPr/>
        </p:nvSpPr>
        <p:spPr>
          <a:xfrm>
            <a:off x="8341957" y="2286543"/>
            <a:ext cx="3505200" cy="370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400"/>
              </a:spcBef>
              <a:buClr>
                <a:schemeClr val="bg1"/>
              </a:buClr>
              <a:buFont typeface="System Font Regular"/>
              <a:buChar char="→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increase to total </a:t>
            </a:r>
            <a:b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credits </a:t>
            </a:r>
            <a:b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for graduation</a:t>
            </a:r>
          </a:p>
          <a:p>
            <a:pPr marL="285750" indent="-285750">
              <a:lnSpc>
                <a:spcPct val="120000"/>
              </a:lnSpc>
              <a:spcBef>
                <a:spcPts val="2400"/>
              </a:spcBef>
              <a:buClr>
                <a:schemeClr val="bg1"/>
              </a:buClr>
              <a:buFont typeface="System Font Regular"/>
              <a:buChar char="→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existing provincial courses could meet multiple graduation requirements </a:t>
            </a:r>
            <a:r>
              <a:rPr lang="en-US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(e.g., BC First Peoples 12 </a:t>
            </a:r>
            <a:br>
              <a:rPr lang="en-US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meet Social Studies 11/12 requirement, and</a:t>
            </a:r>
            <a:br>
              <a:rPr lang="en-US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 requirement)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217E92-F893-47C8-A450-4782E22E1851}"/>
              </a:ext>
            </a:extLst>
          </p:cNvPr>
          <p:cNvSpPr txBox="1"/>
          <p:nvPr/>
        </p:nvSpPr>
        <p:spPr>
          <a:xfrm>
            <a:off x="1214393" y="957720"/>
            <a:ext cx="4480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600" b="1" spc="-150">
                <a:solidFill>
                  <a:srgbClr val="072A49"/>
                </a:solidFill>
                <a:latin typeface="Inter" panose="020B0502030000000004" pitchFamily="34" charset="0"/>
                <a:ea typeface="Inter" panose="020B050203000000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Proposed Model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E437DB-088B-4AF5-A902-BD4AEDFFA80D}"/>
              </a:ext>
            </a:extLst>
          </p:cNvPr>
          <p:cNvCxnSpPr>
            <a:cxnSpLocks/>
          </p:cNvCxnSpPr>
          <p:nvPr/>
        </p:nvCxnSpPr>
        <p:spPr>
          <a:xfrm>
            <a:off x="0" y="1342737"/>
            <a:ext cx="634482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A9A1B3F-50CA-40CC-A1CE-D24A3CDC1DD2}"/>
              </a:ext>
            </a:extLst>
          </p:cNvPr>
          <p:cNvSpPr txBox="1"/>
          <p:nvPr/>
        </p:nvSpPr>
        <p:spPr>
          <a:xfrm>
            <a:off x="1266152" y="1917244"/>
            <a:ext cx="418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Successful completion of: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970772-467F-194F-B237-2DB520883415}"/>
              </a:ext>
            </a:extLst>
          </p:cNvPr>
          <p:cNvSpPr txBox="1"/>
          <p:nvPr/>
        </p:nvSpPr>
        <p:spPr>
          <a:xfrm>
            <a:off x="1993925" y="4069902"/>
            <a:ext cx="4864455" cy="73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A First Nations Language course at the 10-12 level - </a:t>
            </a:r>
            <a:r>
              <a:rPr lang="en-US" b="1" dirty="0">
                <a:solidFill>
                  <a:srgbClr val="E8755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161949-2F1E-BE4D-B33E-1054600D3A35}"/>
              </a:ext>
            </a:extLst>
          </p:cNvPr>
          <p:cNvSpPr txBox="1"/>
          <p:nvPr/>
        </p:nvSpPr>
        <p:spPr>
          <a:xfrm>
            <a:off x="1993925" y="5390702"/>
            <a:ext cx="4864455" cy="73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A locally-developed, Indigenous-focused course (BAA)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502D75-0198-7944-889C-4EC7492EFBB3}"/>
              </a:ext>
            </a:extLst>
          </p:cNvPr>
          <p:cNvGrpSpPr/>
          <p:nvPr/>
        </p:nvGrpSpPr>
        <p:grpSpPr>
          <a:xfrm>
            <a:off x="9349420" y="677010"/>
            <a:ext cx="1262441" cy="1262441"/>
            <a:chOff x="9349420" y="677010"/>
            <a:chExt cx="1262441" cy="1262441"/>
          </a:xfrm>
        </p:grpSpPr>
        <p:pic>
          <p:nvPicPr>
            <p:cNvPr id="7" name="Graphic 6" descr="Open book outline">
              <a:extLst>
                <a:ext uri="{FF2B5EF4-FFF2-40B4-BE49-F238E27FC236}">
                  <a16:creationId xmlns:a16="http://schemas.microsoft.com/office/drawing/2014/main" id="{DBF82200-A64B-6D46-8AB5-53623550F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23440" y="851030"/>
              <a:ext cx="914400" cy="9144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FE32190-5235-6446-9BD0-250993FCADCB}"/>
                </a:ext>
              </a:extLst>
            </p:cNvPr>
            <p:cNvSpPr/>
            <p:nvPr/>
          </p:nvSpPr>
          <p:spPr>
            <a:xfrm>
              <a:off x="9349420" y="677010"/>
              <a:ext cx="1262441" cy="126244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phic 11" descr="Checkmark outline">
            <a:extLst>
              <a:ext uri="{FF2B5EF4-FFF2-40B4-BE49-F238E27FC236}">
                <a16:creationId xmlns:a16="http://schemas.microsoft.com/office/drawing/2014/main" id="{3ABC7003-F185-C241-9774-C34A9093E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849" y="3013406"/>
            <a:ext cx="333782" cy="33378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BF0A10E-3EBC-4B4B-B1D9-CFA52D92B03C}"/>
              </a:ext>
            </a:extLst>
          </p:cNvPr>
          <p:cNvGrpSpPr/>
          <p:nvPr/>
        </p:nvGrpSpPr>
        <p:grpSpPr>
          <a:xfrm>
            <a:off x="1516368" y="4099106"/>
            <a:ext cx="704460" cy="704458"/>
            <a:chOff x="1516368" y="5376904"/>
            <a:chExt cx="704460" cy="70445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56131EA-C139-D145-8EB0-9284B5FAF410}"/>
                </a:ext>
              </a:extLst>
            </p:cNvPr>
            <p:cNvSpPr/>
            <p:nvPr/>
          </p:nvSpPr>
          <p:spPr>
            <a:xfrm>
              <a:off x="1516368" y="5376904"/>
              <a:ext cx="704460" cy="704458"/>
            </a:xfrm>
            <a:prstGeom prst="ellipse">
              <a:avLst/>
            </a:prstGeom>
            <a:solidFill>
              <a:srgbClr val="E87554"/>
            </a:solidFill>
            <a:ln>
              <a:noFill/>
            </a:ln>
            <a:effectLst>
              <a:outerShdw blurRad="63500" dist="38100" dir="5400000" algn="t" rotWithShape="0">
                <a:srgbClr val="072A49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Graphic 48" descr="Checkmark outline">
              <a:extLst>
                <a:ext uri="{FF2B5EF4-FFF2-40B4-BE49-F238E27FC236}">
                  <a16:creationId xmlns:a16="http://schemas.microsoft.com/office/drawing/2014/main" id="{EF528DE2-974E-2245-9CE8-72245D740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4849" y="5569036"/>
              <a:ext cx="333782" cy="333782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EC2914CC-2637-664D-942F-164DA1B3C7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8" b="61586"/>
          <a:stretch/>
        </p:blipFill>
        <p:spPr bwMode="auto">
          <a:xfrm rot="16200000">
            <a:off x="10254447" y="1177741"/>
            <a:ext cx="2899379" cy="975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1AF32B0A-3B6F-2E43-8C0E-58A8A1A1BBC3}"/>
              </a:ext>
            </a:extLst>
          </p:cNvPr>
          <p:cNvSpPr/>
          <p:nvPr/>
        </p:nvSpPr>
        <p:spPr>
          <a:xfrm>
            <a:off x="11541651" y="6406037"/>
            <a:ext cx="305506" cy="305506"/>
          </a:xfrm>
          <a:prstGeom prst="ellipse">
            <a:avLst/>
          </a:prstGeom>
          <a:solidFill>
            <a:srgbClr val="FF8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ide Number Placeholder 24">
            <a:extLst>
              <a:ext uri="{FF2B5EF4-FFF2-40B4-BE49-F238E27FC236}">
                <a16:creationId xmlns:a16="http://schemas.microsoft.com/office/drawing/2014/main" id="{1E188924-CF65-6249-A7F9-C0498D847EC3}"/>
              </a:ext>
            </a:extLst>
          </p:cNvPr>
          <p:cNvSpPr txBox="1">
            <a:spLocks/>
          </p:cNvSpPr>
          <p:nvPr/>
        </p:nvSpPr>
        <p:spPr>
          <a:xfrm>
            <a:off x="11188148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6</a:t>
            </a:fld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5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3F571E-E3D9-8A42-B1E4-2776AFCB36AF}"/>
              </a:ext>
            </a:extLst>
          </p:cNvPr>
          <p:cNvSpPr/>
          <p:nvPr/>
        </p:nvSpPr>
        <p:spPr>
          <a:xfrm>
            <a:off x="1086925" y="5659803"/>
            <a:ext cx="9911488" cy="4905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4353">
              <a:schemeClr val="bg1">
                <a:lumMod val="75000"/>
                <a:alpha val="3010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11C7F3-7A88-BA40-8234-24452219BCF9}"/>
              </a:ext>
            </a:extLst>
          </p:cNvPr>
          <p:cNvSpPr/>
          <p:nvPr/>
        </p:nvSpPr>
        <p:spPr>
          <a:xfrm>
            <a:off x="1086925" y="5169220"/>
            <a:ext cx="9911488" cy="490583"/>
          </a:xfrm>
          <a:prstGeom prst="rect">
            <a:avLst/>
          </a:prstGeom>
          <a:solidFill>
            <a:srgbClr val="FD835F">
              <a:alpha val="18940"/>
            </a:srgbClr>
          </a:solidFill>
          <a:ln>
            <a:noFill/>
          </a:ln>
          <a:effectLst>
            <a:glow rad="104353">
              <a:schemeClr val="bg1">
                <a:lumMod val="75000"/>
                <a:alpha val="3010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8428C9-A124-8A41-B847-B0D906448610}"/>
              </a:ext>
            </a:extLst>
          </p:cNvPr>
          <p:cNvSpPr/>
          <p:nvPr/>
        </p:nvSpPr>
        <p:spPr>
          <a:xfrm>
            <a:off x="6024632" y="2396343"/>
            <a:ext cx="4973781" cy="2772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4353">
              <a:schemeClr val="bg1">
                <a:lumMod val="75000"/>
                <a:alpha val="3010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BAED2-2134-7A4F-877A-56E5389A2B10}"/>
              </a:ext>
            </a:extLst>
          </p:cNvPr>
          <p:cNvSpPr/>
          <p:nvPr/>
        </p:nvSpPr>
        <p:spPr>
          <a:xfrm>
            <a:off x="1086925" y="2396343"/>
            <a:ext cx="4851442" cy="2772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4353">
              <a:schemeClr val="bg1">
                <a:lumMod val="75000"/>
                <a:alpha val="3010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D5C1C8-6D5C-644D-8DCF-68B1895ABEAA}"/>
              </a:ext>
            </a:extLst>
          </p:cNvPr>
          <p:cNvSpPr/>
          <p:nvPr/>
        </p:nvSpPr>
        <p:spPr>
          <a:xfrm>
            <a:off x="983411" y="1438003"/>
            <a:ext cx="7851559" cy="715802"/>
          </a:xfrm>
          <a:prstGeom prst="rect">
            <a:avLst/>
          </a:prstGeom>
          <a:solidFill>
            <a:srgbClr val="E87554"/>
          </a:solidFill>
          <a:ln>
            <a:noFill/>
          </a:ln>
          <a:effectLst>
            <a:outerShdw blurRad="63500" dist="38100" dir="5400000" algn="t" rotWithShape="0">
              <a:srgbClr val="072A4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1774F-1111-5E4E-A0C2-69A5620D942A}"/>
              </a:ext>
            </a:extLst>
          </p:cNvPr>
          <p:cNvSpPr txBox="1"/>
          <p:nvPr/>
        </p:nvSpPr>
        <p:spPr>
          <a:xfrm>
            <a:off x="1248944" y="543647"/>
            <a:ext cx="9378845" cy="71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600" b="1" spc="-150">
                <a:solidFill>
                  <a:srgbClr val="072A49"/>
                </a:solidFill>
                <a:latin typeface="Inter" panose="020B0502030000000004" pitchFamily="34" charset="0"/>
                <a:ea typeface="Inter" panose="020B050203000000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Current Courses Meeting Requirement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C8C7ED-1A04-D440-90FE-8BCF3E0463BA}"/>
              </a:ext>
            </a:extLst>
          </p:cNvPr>
          <p:cNvCxnSpPr>
            <a:cxnSpLocks/>
          </p:cNvCxnSpPr>
          <p:nvPr/>
        </p:nvCxnSpPr>
        <p:spPr>
          <a:xfrm>
            <a:off x="0" y="911412"/>
            <a:ext cx="983411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B30FBD-96A6-A94E-AE45-447A72B1DC67}"/>
              </a:ext>
            </a:extLst>
          </p:cNvPr>
          <p:cNvSpPr txBox="1"/>
          <p:nvPr/>
        </p:nvSpPr>
        <p:spPr>
          <a:xfrm>
            <a:off x="1388441" y="1615894"/>
            <a:ext cx="7446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 students to complete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credits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the following: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F862D-3FBB-0849-98F3-D1B7EEC83FCC}"/>
              </a:ext>
            </a:extLst>
          </p:cNvPr>
          <p:cNvSpPr txBox="1"/>
          <p:nvPr/>
        </p:nvSpPr>
        <p:spPr>
          <a:xfrm>
            <a:off x="1265609" y="2558974"/>
            <a:ext cx="4472552" cy="2152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English First Peoples Writing 10</a:t>
            </a:r>
            <a:r>
              <a:rPr lang="en-US" sz="1600" b="1" dirty="0">
                <a:solidFill>
                  <a:srgbClr val="E87554"/>
                </a:solidFill>
                <a:latin typeface="Open Sans Light"/>
                <a:cs typeface="Open Sans Light"/>
              </a:rPr>
              <a:t>*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English First Peoples Literary Studies 10</a:t>
            </a:r>
            <a:r>
              <a:rPr lang="en-US" sz="1600" b="1" dirty="0">
                <a:solidFill>
                  <a:srgbClr val="E87554"/>
                </a:solidFill>
                <a:latin typeface="Open Sans Light"/>
                <a:cs typeface="Open Sans Light"/>
              </a:rPr>
              <a:t>*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English First Peoples New Media 10</a:t>
            </a:r>
            <a:r>
              <a:rPr lang="en-US" sz="1600" b="1" dirty="0">
                <a:solidFill>
                  <a:srgbClr val="E87554"/>
                </a:solidFill>
                <a:latin typeface="Open Sans Light"/>
                <a:cs typeface="Open Sans Light"/>
              </a:rPr>
              <a:t>*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English First Peoples Spoken Language 10</a:t>
            </a:r>
            <a:r>
              <a:rPr lang="en-US" sz="1600" b="1" dirty="0">
                <a:solidFill>
                  <a:srgbClr val="E87554"/>
                </a:solidFill>
                <a:latin typeface="Open Sans Light"/>
                <a:cs typeface="Open Sans Light"/>
              </a:rPr>
              <a:t>*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English First Peoples Literary Studies &amp; Writing 11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90037-4630-C844-9EA8-89ED9B657A37}"/>
              </a:ext>
            </a:extLst>
          </p:cNvPr>
          <p:cNvSpPr txBox="1"/>
          <p:nvPr/>
        </p:nvSpPr>
        <p:spPr>
          <a:xfrm>
            <a:off x="6165408" y="2558974"/>
            <a:ext cx="4462381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English First Peoples Literary Studies &amp; New Media 11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English First Peoples Literary Studies &amp; Spoken Language 11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English First Peoples 12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BC First Peoples 12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Contemporary Indigenous Studies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AB6B-FA0F-A040-A5CB-6ECAE723940E}"/>
              </a:ext>
            </a:extLst>
          </p:cNvPr>
          <p:cNvSpPr txBox="1"/>
          <p:nvPr/>
        </p:nvSpPr>
        <p:spPr>
          <a:xfrm>
            <a:off x="1388441" y="5173887"/>
            <a:ext cx="9446333" cy="13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First Nations language course in grades 10-12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Locally-developed, Indigenous-focused BAA course in grades 10-12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E87554"/>
              </a:buClr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8ADA4-A09D-6C44-A5FD-63DD0D36E054}"/>
              </a:ext>
            </a:extLst>
          </p:cNvPr>
          <p:cNvSpPr txBox="1"/>
          <p:nvPr/>
        </p:nvSpPr>
        <p:spPr>
          <a:xfrm>
            <a:off x="1388441" y="6322503"/>
            <a:ext cx="7446529" cy="332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en-US" sz="1400" dirty="0">
                <a:solidFill>
                  <a:srgbClr val="E87554"/>
                </a:solidFill>
                <a:latin typeface="Open Sans Light"/>
                <a:cs typeface="Open Sans Light"/>
              </a:rPr>
              <a:t>* 2 CREDIT COURSE – WOULD MEET HALF OF THE REQUIREMENT</a:t>
            </a:r>
          </a:p>
        </p:txBody>
      </p:sp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1B6EAA8F-8A25-ED41-911C-F03AF40A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0" t="8191" b="53275"/>
          <a:stretch/>
        </p:blipFill>
        <p:spPr>
          <a:xfrm rot="16200000" flipH="1">
            <a:off x="10259396" y="83401"/>
            <a:ext cx="2038631" cy="1826580"/>
          </a:xfrm>
          <a:custGeom>
            <a:avLst/>
            <a:gdLst>
              <a:gd name="connsiteX0" fmla="*/ 0 w 1707912"/>
              <a:gd name="connsiteY0" fmla="*/ 0 h 1941766"/>
              <a:gd name="connsiteX1" fmla="*/ 1707912 w 1707912"/>
              <a:gd name="connsiteY1" fmla="*/ 0 h 1941766"/>
              <a:gd name="connsiteX2" fmla="*/ 1707912 w 1707912"/>
              <a:gd name="connsiteY2" fmla="*/ 1941766 h 1941766"/>
              <a:gd name="connsiteX3" fmla="*/ 0 w 1707912"/>
              <a:gd name="connsiteY3" fmla="*/ 1941766 h 19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912" h="1941766">
                <a:moveTo>
                  <a:pt x="0" y="0"/>
                </a:moveTo>
                <a:lnTo>
                  <a:pt x="1707912" y="0"/>
                </a:lnTo>
                <a:lnTo>
                  <a:pt x="1707912" y="1941766"/>
                </a:lnTo>
                <a:lnTo>
                  <a:pt x="0" y="194176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867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A8181B-B198-DF41-B32B-7D315E81C1B5}"/>
              </a:ext>
            </a:extLst>
          </p:cNvPr>
          <p:cNvSpPr txBox="1"/>
          <p:nvPr/>
        </p:nvSpPr>
        <p:spPr>
          <a:xfrm>
            <a:off x="1194517" y="504735"/>
            <a:ext cx="11338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600" b="1" spc="-150">
                <a:solidFill>
                  <a:srgbClr val="072A49"/>
                </a:solidFill>
                <a:latin typeface="Inter" panose="020B0502030000000004" pitchFamily="34" charset="0"/>
                <a:ea typeface="Inter" panose="020B050203000000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Provincial Course Content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5E907F-9461-3645-9FEF-FED0B0E27874}"/>
              </a:ext>
            </a:extLst>
          </p:cNvPr>
          <p:cNvCxnSpPr>
            <a:cxnSpLocks/>
          </p:cNvCxnSpPr>
          <p:nvPr/>
        </p:nvCxnSpPr>
        <p:spPr>
          <a:xfrm>
            <a:off x="0" y="858678"/>
            <a:ext cx="972224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4B7E4A1-8407-5F48-BE92-6986516EF468}"/>
              </a:ext>
            </a:extLst>
          </p:cNvPr>
          <p:cNvSpPr txBox="1"/>
          <p:nvPr/>
        </p:nvSpPr>
        <p:spPr>
          <a:xfrm>
            <a:off x="1269595" y="1514522"/>
            <a:ext cx="9324382" cy="440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20"/>
              </a:lnSpc>
              <a:spcAft>
                <a:spcPts val="800"/>
              </a:spcAft>
            </a:pPr>
            <a:r>
              <a:rPr lang="en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First Peoples 10, 11 and 12</a:t>
            </a:r>
            <a:endParaRPr lang="en-CA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Focus on diverse experiences, values and beliefs of Indigenous peoples through variety of authentic Indigenous texts in a range of media (e.g. story, song, poetry)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en-CA" sz="1600" i="1" dirty="0">
              <a:solidFill>
                <a:srgbClr val="E875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 students to build understanding of self and other, communicate effectively and think critically in a variety of contexts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FNESC teacher resource guide available to support respectful implementation of these courses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en-CA" sz="1600" i="1" dirty="0">
              <a:solidFill>
                <a:srgbClr val="E875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ts val="2320"/>
              </a:lnSpc>
              <a:spcAft>
                <a:spcPts val="800"/>
              </a:spcAft>
              <a:buClr>
                <a:srgbClr val="E87554"/>
              </a:buClr>
            </a:pPr>
            <a:r>
              <a:rPr lang="en-CA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BC First Peoples 12</a:t>
            </a: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Focuses on how Indigenous peoples’ identities, worldviews and languages are connected to the land, the continued impact of colonialism on Indigenous peoples, and the richness and diversity of Indigenous cultures</a:t>
            </a: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Explores how Indigenous peoples in BC are challenging ongoing colonialism through self-governance, leadership and self-determination</a:t>
            </a:r>
            <a:endParaRPr lang="en-CA" sz="1600" dirty="0">
              <a:solidFill>
                <a:srgbClr val="E875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ts val="2320"/>
              </a:lnSpc>
              <a:buClr>
                <a:srgbClr val="E87554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FNESC teacher resource guide in development for this course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53920-C371-5E42-A127-B78CA111E0C3}"/>
              </a:ext>
            </a:extLst>
          </p:cNvPr>
          <p:cNvSpPr/>
          <p:nvPr/>
        </p:nvSpPr>
        <p:spPr>
          <a:xfrm>
            <a:off x="11175160" y="1788459"/>
            <a:ext cx="1025180" cy="5069541"/>
          </a:xfrm>
          <a:prstGeom prst="rect">
            <a:avLst/>
          </a:prstGeom>
          <a:solidFill>
            <a:srgbClr val="E875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D7C2F42A-15E4-874D-A0C8-F6A834D1D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8191" b="8191"/>
          <a:stretch/>
        </p:blipFill>
        <p:spPr>
          <a:xfrm flipH="1">
            <a:off x="9259975" y="2638885"/>
            <a:ext cx="2928488" cy="4102468"/>
          </a:xfrm>
          <a:custGeom>
            <a:avLst/>
            <a:gdLst>
              <a:gd name="connsiteX0" fmla="*/ 0 w 1707912"/>
              <a:gd name="connsiteY0" fmla="*/ 0 h 1941766"/>
              <a:gd name="connsiteX1" fmla="*/ 1707912 w 1707912"/>
              <a:gd name="connsiteY1" fmla="*/ 0 h 1941766"/>
              <a:gd name="connsiteX2" fmla="*/ 1707912 w 1707912"/>
              <a:gd name="connsiteY2" fmla="*/ 1941766 h 1941766"/>
              <a:gd name="connsiteX3" fmla="*/ 0 w 1707912"/>
              <a:gd name="connsiteY3" fmla="*/ 1941766 h 19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912" h="1941766">
                <a:moveTo>
                  <a:pt x="0" y="0"/>
                </a:moveTo>
                <a:lnTo>
                  <a:pt x="1707912" y="0"/>
                </a:lnTo>
                <a:lnTo>
                  <a:pt x="1707912" y="1941766"/>
                </a:lnTo>
                <a:lnTo>
                  <a:pt x="0" y="1941766"/>
                </a:lnTo>
                <a:close/>
              </a:path>
            </a:pathLst>
          </a:cu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0569E9D-0397-7440-922B-7173C731C1BA}"/>
              </a:ext>
            </a:extLst>
          </p:cNvPr>
          <p:cNvSpPr/>
          <p:nvPr/>
        </p:nvSpPr>
        <p:spPr>
          <a:xfrm>
            <a:off x="11525699" y="6392957"/>
            <a:ext cx="305506" cy="305506"/>
          </a:xfrm>
          <a:prstGeom prst="ellipse">
            <a:avLst/>
          </a:prstGeom>
          <a:solidFill>
            <a:srgbClr val="FF8D67">
              <a:alpha val="6794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24">
            <a:extLst>
              <a:ext uri="{FF2B5EF4-FFF2-40B4-BE49-F238E27FC236}">
                <a16:creationId xmlns:a16="http://schemas.microsoft.com/office/drawing/2014/main" id="{0C2F5DCE-F8C7-C441-A9DB-072C47DE2095}"/>
              </a:ext>
            </a:extLst>
          </p:cNvPr>
          <p:cNvSpPr txBox="1">
            <a:spLocks/>
          </p:cNvSpPr>
          <p:nvPr/>
        </p:nvSpPr>
        <p:spPr>
          <a:xfrm>
            <a:off x="11188148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8</a:t>
            </a:fld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6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4094E9C6-E812-734E-ADC4-99ABECC607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8191"/>
          <a:stretch>
            <a:fillRect/>
          </a:stretch>
        </p:blipFill>
        <p:spPr>
          <a:xfrm rot="5400000" flipH="1">
            <a:off x="237053" y="1338113"/>
            <a:ext cx="2822255" cy="3209511"/>
          </a:xfrm>
          <a:custGeom>
            <a:avLst/>
            <a:gdLst>
              <a:gd name="connsiteX0" fmla="*/ 0 w 1707912"/>
              <a:gd name="connsiteY0" fmla="*/ 0 h 1941766"/>
              <a:gd name="connsiteX1" fmla="*/ 1707912 w 1707912"/>
              <a:gd name="connsiteY1" fmla="*/ 0 h 1941766"/>
              <a:gd name="connsiteX2" fmla="*/ 1707912 w 1707912"/>
              <a:gd name="connsiteY2" fmla="*/ 1941766 h 1941766"/>
              <a:gd name="connsiteX3" fmla="*/ 0 w 1707912"/>
              <a:gd name="connsiteY3" fmla="*/ 1941766 h 19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912" h="1941766">
                <a:moveTo>
                  <a:pt x="0" y="0"/>
                </a:moveTo>
                <a:lnTo>
                  <a:pt x="1707912" y="0"/>
                </a:lnTo>
                <a:lnTo>
                  <a:pt x="1707912" y="1941766"/>
                </a:lnTo>
                <a:lnTo>
                  <a:pt x="0" y="1941766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606475-9BE4-FA47-9B9B-3220768E4141}"/>
              </a:ext>
            </a:extLst>
          </p:cNvPr>
          <p:cNvSpPr txBox="1"/>
          <p:nvPr/>
        </p:nvSpPr>
        <p:spPr>
          <a:xfrm>
            <a:off x="921094" y="819695"/>
            <a:ext cx="10977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600" b="1" spc="-150">
                <a:solidFill>
                  <a:srgbClr val="072A49"/>
                </a:solidFill>
                <a:latin typeface="Inter" panose="020B0502030000000004" pitchFamily="34" charset="0"/>
                <a:ea typeface="Inter" panose="020B050203000000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Considerations for Effective Implementation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F3DFA7-2568-A94C-85F9-599F5DDC3C2F}"/>
              </a:ext>
            </a:extLst>
          </p:cNvPr>
          <p:cNvCxnSpPr>
            <a:cxnSpLocks/>
          </p:cNvCxnSpPr>
          <p:nvPr/>
        </p:nvCxnSpPr>
        <p:spPr>
          <a:xfrm>
            <a:off x="0" y="1152954"/>
            <a:ext cx="634482" cy="0"/>
          </a:xfrm>
          <a:prstGeom prst="line">
            <a:avLst/>
          </a:prstGeom>
          <a:ln w="57150">
            <a:solidFill>
              <a:srgbClr val="E87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6D5A4108-C4CD-494C-A726-77761430B46D}"/>
              </a:ext>
            </a:extLst>
          </p:cNvPr>
          <p:cNvSpPr txBox="1">
            <a:spLocks/>
          </p:cNvSpPr>
          <p:nvPr/>
        </p:nvSpPr>
        <p:spPr>
          <a:xfrm>
            <a:off x="5797601" y="2014449"/>
            <a:ext cx="5964764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buClr>
                <a:srgbClr val="E87554"/>
              </a:buClr>
              <a:buFont typeface="Wingdings" pitchFamily="2" charset="2"/>
              <a:buChar char="ü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Addressing educator capacity and needs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E87554"/>
              </a:buClr>
              <a:buFont typeface="Wingdings" pitchFamily="2" charset="2"/>
              <a:buChar char="ü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Ensuring continued delivery of Indigenous 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</a:b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content in other subjects and grade levels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E87554"/>
              </a:buClr>
              <a:buFont typeface="Wingdings" pitchFamily="2" charset="2"/>
              <a:buChar char="ü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Experiences of Indigenous learners, their 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</a:b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families and communities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E87554"/>
              </a:buClr>
              <a:buFont typeface="Wingdings" pitchFamily="2" charset="2"/>
              <a:buChar char="ü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Communications to students, parents and 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</a:b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partners, including implications for electives 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</a:b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(choice) and post-secondary transitions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E87554"/>
              </a:buClr>
              <a:buFont typeface="Wingdings" pitchFamily="2" charset="2"/>
              <a:buChar char="ü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Situating within overarching anti-racism strategy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E87554"/>
              </a:buClr>
              <a:buFont typeface="Wingdings" pitchFamily="2" charset="2"/>
              <a:buChar char="ü"/>
            </a:pPr>
            <a:endParaRPr lang="en-CA" sz="19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8E2937-8D4F-864B-91B0-1A3E630D2B0E}"/>
              </a:ext>
            </a:extLst>
          </p:cNvPr>
          <p:cNvSpPr/>
          <p:nvPr/>
        </p:nvSpPr>
        <p:spPr>
          <a:xfrm>
            <a:off x="1055857" y="2027325"/>
            <a:ext cx="4010980" cy="4010980"/>
          </a:xfrm>
          <a:prstGeom prst="ellips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ADD5C4-1762-C343-BBBD-E5771AFCD5BD}"/>
              </a:ext>
            </a:extLst>
          </p:cNvPr>
          <p:cNvGrpSpPr/>
          <p:nvPr/>
        </p:nvGrpSpPr>
        <p:grpSpPr>
          <a:xfrm>
            <a:off x="1793237" y="2686919"/>
            <a:ext cx="3418656" cy="2534130"/>
            <a:chOff x="2028824" y="2886205"/>
            <a:chExt cx="2677013" cy="1984376"/>
          </a:xfrm>
          <a:effectLst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E3F299-CF79-4049-B872-FE67018537A1}"/>
                </a:ext>
              </a:extLst>
            </p:cNvPr>
            <p:cNvSpPr/>
            <p:nvPr/>
          </p:nvSpPr>
          <p:spPr>
            <a:xfrm>
              <a:off x="2028824" y="2886205"/>
              <a:ext cx="1984376" cy="1984376"/>
            </a:xfrm>
            <a:prstGeom prst="ellipse">
              <a:avLst/>
            </a:prstGeom>
            <a:solidFill>
              <a:srgbClr val="E87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8A1934A4-0756-1F40-A234-E5457128C5F4}"/>
                </a:ext>
              </a:extLst>
            </p:cNvPr>
            <p:cNvSpPr/>
            <p:nvPr/>
          </p:nvSpPr>
          <p:spPr>
            <a:xfrm rot="5400000">
              <a:off x="3826197" y="3770994"/>
              <a:ext cx="353686" cy="214798"/>
            </a:xfrm>
            <a:prstGeom prst="triangle">
              <a:avLst/>
            </a:prstGeom>
            <a:solidFill>
              <a:srgbClr val="E87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34CBD06C-F2F8-EB41-85F9-4C4FA19C7B4D}"/>
                </a:ext>
              </a:extLst>
            </p:cNvPr>
            <p:cNvSpPr/>
            <p:nvPr/>
          </p:nvSpPr>
          <p:spPr>
            <a:xfrm rot="5400000">
              <a:off x="4421595" y="3770994"/>
              <a:ext cx="353686" cy="214798"/>
            </a:xfrm>
            <a:prstGeom prst="triangle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Graphic 13" descr="Group brainstorm outline">
            <a:extLst>
              <a:ext uri="{FF2B5EF4-FFF2-40B4-BE49-F238E27FC236}">
                <a16:creationId xmlns:a16="http://schemas.microsoft.com/office/drawing/2014/main" id="{36B8D782-3BE4-084B-B84C-95E75880B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0743" y="3272666"/>
            <a:ext cx="1293623" cy="12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0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1016</Words>
  <Application>Microsoft Office PowerPoint</Application>
  <PresentationFormat>Widescreen</PresentationFormat>
  <Paragraphs>123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Open Sans</vt:lpstr>
      <vt:lpstr>Open Sans Light</vt:lpstr>
      <vt:lpstr>Open Sans Semibold</vt:lpstr>
      <vt:lpstr>System Font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Yossy Made Yulian</dc:creator>
  <cp:lastModifiedBy>Jansen, Lindsay EDUC:EX</cp:lastModifiedBy>
  <cp:revision>161</cp:revision>
  <cp:lastPrinted>2022-03-09T19:29:24Z</cp:lastPrinted>
  <dcterms:created xsi:type="dcterms:W3CDTF">2021-09-28T01:16:44Z</dcterms:created>
  <dcterms:modified xsi:type="dcterms:W3CDTF">2022-04-22T21:37:04Z</dcterms:modified>
</cp:coreProperties>
</file>