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96" r:id="rId4"/>
    <p:sldId id="293" r:id="rId5"/>
    <p:sldId id="294" r:id="rId6"/>
    <p:sldId id="295" r:id="rId7"/>
    <p:sldId id="260" r:id="rId8"/>
    <p:sldId id="297" r:id="rId9"/>
    <p:sldId id="298" r:id="rId10"/>
    <p:sldId id="261" r:id="rId11"/>
    <p:sldId id="299" r:id="rId12"/>
    <p:sldId id="262" r:id="rId13"/>
    <p:sldId id="300" r:id="rId14"/>
    <p:sldId id="304" r:id="rId15"/>
    <p:sldId id="305" r:id="rId16"/>
    <p:sldId id="263" r:id="rId17"/>
    <p:sldId id="301" r:id="rId18"/>
    <p:sldId id="302" r:id="rId19"/>
    <p:sldId id="303" r:id="rId20"/>
    <p:sldId id="264" r:id="rId21"/>
    <p:sldId id="306" r:id="rId22"/>
    <p:sldId id="307" r:id="rId23"/>
    <p:sldId id="308" r:id="rId24"/>
    <p:sldId id="265" r:id="rId25"/>
    <p:sldId id="309" r:id="rId26"/>
    <p:sldId id="310" r:id="rId27"/>
    <p:sldId id="311" r:id="rId28"/>
    <p:sldId id="266" r:id="rId29"/>
    <p:sldId id="274"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16" autoAdjust="0"/>
    <p:restoredTop sz="94660"/>
  </p:normalViewPr>
  <p:slideViewPr>
    <p:cSldViewPr snapToGrid="0">
      <p:cViewPr varScale="1">
        <p:scale>
          <a:sx n="82" d="100"/>
          <a:sy n="82" d="100"/>
        </p:scale>
        <p:origin x="6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ED70B-1CFB-4F01-B517-B8A71AA59091}" type="datetimeFigureOut">
              <a:rPr lang="en-US" smtClean="0"/>
              <a:t>4/15/2019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4F5B0-42A8-457B-83ED-C97F2A2A22CC}" type="slidenum">
              <a:rPr lang="en-US" smtClean="0"/>
              <a:t>‹#›</a:t>
            </a:fld>
            <a:endParaRPr lang="en-US" dirty="0"/>
          </a:p>
        </p:txBody>
      </p:sp>
    </p:spTree>
    <p:extLst>
      <p:ext uri="{BB962C8B-B14F-4D97-AF65-F5344CB8AC3E}">
        <p14:creationId xmlns:p14="http://schemas.microsoft.com/office/powerpoint/2010/main" val="98847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35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71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06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90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95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63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48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63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11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8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08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71192-D53A-431D-A5A1-527F45CFE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152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4/15/2019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20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325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4/15/2019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3061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4/15/2019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9535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4/15/2019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8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2312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17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370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4/15/2019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657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26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4/15/2019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06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5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086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654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621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362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196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4/15/2019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0349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Equity Scan:</a:t>
            </a:r>
            <a:br>
              <a:rPr lang="en-US" dirty="0" smtClean="0"/>
            </a:br>
            <a:r>
              <a:rPr lang="en-US" dirty="0" smtClean="0"/>
              <a:t>Theory of Change </a:t>
            </a:r>
            <a:r>
              <a:rPr lang="en-US" dirty="0" smtClean="0"/>
              <a:t>&amp; </a:t>
            </a:r>
            <a:r>
              <a:rPr lang="en-US" dirty="0" smtClean="0"/>
              <a:t>Action Planning Session</a:t>
            </a:r>
            <a:endParaRPr lang="en-US" dirty="0"/>
          </a:p>
        </p:txBody>
      </p:sp>
      <p:sp>
        <p:nvSpPr>
          <p:cNvPr id="3" name="Subtitle 2"/>
          <p:cNvSpPr>
            <a:spLocks noGrp="1"/>
          </p:cNvSpPr>
          <p:nvPr>
            <p:ph type="subTitle" idx="1"/>
          </p:nvPr>
        </p:nvSpPr>
        <p:spPr>
          <a:xfrm>
            <a:off x="1371600" y="3992419"/>
            <a:ext cx="9448800" cy="685800"/>
          </a:xfrm>
        </p:spPr>
        <p:txBody>
          <a:bodyPr>
            <a:noAutofit/>
          </a:bodyPr>
          <a:lstStyle/>
          <a:p>
            <a:pPr algn="ctr"/>
            <a:r>
              <a:rPr lang="en-US" sz="2800" b="1" dirty="0" smtClean="0"/>
              <a:t>LDSS/FLESS/NVSS/FSJSS </a:t>
            </a:r>
            <a:r>
              <a:rPr lang="en-US" sz="2800" b="1" dirty="0" smtClean="0"/>
              <a:t>Family of </a:t>
            </a:r>
            <a:r>
              <a:rPr lang="en-US" sz="2800" b="1" dirty="0" smtClean="0"/>
              <a:t>Schools</a:t>
            </a:r>
          </a:p>
          <a:p>
            <a:pPr algn="ctr"/>
            <a:r>
              <a:rPr lang="en-US" sz="2800" b="1" dirty="0" smtClean="0"/>
              <a:t> </a:t>
            </a:r>
            <a:r>
              <a:rPr lang="en-US" sz="2800" b="1" dirty="0" smtClean="0"/>
              <a:t>March 19, 2019</a:t>
            </a:r>
            <a:endParaRPr lang="en-US"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43" y="-19266"/>
            <a:ext cx="2447314" cy="22371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213" y="-132847"/>
            <a:ext cx="2577844" cy="246427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843" y="4154102"/>
            <a:ext cx="2960010" cy="26129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702" y="4550086"/>
            <a:ext cx="2297123" cy="2167098"/>
          </a:xfrm>
          <a:prstGeom prst="rect">
            <a:avLst/>
          </a:prstGeom>
        </p:spPr>
      </p:pic>
    </p:spTree>
    <p:extLst>
      <p:ext uri="{BB962C8B-B14F-4D97-AF65-F5344CB8AC3E}">
        <p14:creationId xmlns:p14="http://schemas.microsoft.com/office/powerpoint/2010/main" val="920404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4374"/>
            <a:ext cx="12192000" cy="2455817"/>
          </a:xfrm>
          <a:prstGeom prst="rect">
            <a:avLst/>
          </a:prstGeom>
        </p:spPr>
      </p:pic>
      <p:sp>
        <p:nvSpPr>
          <p:cNvPr id="3" name="TextBox 2"/>
          <p:cNvSpPr txBox="1"/>
          <p:nvPr/>
        </p:nvSpPr>
        <p:spPr>
          <a:xfrm>
            <a:off x="0" y="2564291"/>
            <a:ext cx="12192000" cy="637097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b="1" i="0" u="sng" strike="noStrike" kern="1200" cap="none" spc="0" normalizeH="0" baseline="0" noProof="0" dirty="0" smtClean="0">
                <a:ln>
                  <a:noFill/>
                </a:ln>
                <a:solidFill>
                  <a:prstClr val="black"/>
                </a:solidFill>
                <a:effectLst/>
                <a:uLnTx/>
                <a:uFillTx/>
                <a:latin typeface="Century Gothic" panose="020B0502020202020204"/>
              </a:rPr>
              <a:t>LDSS</a:t>
            </a:r>
            <a:r>
              <a:rPr kumimoji="0" lang="en-US" sz="2000" b="1" i="0" u="sng" strike="noStrike" kern="1200" cap="none" spc="0" normalizeH="0" noProof="0" dirty="0" smtClean="0">
                <a:ln>
                  <a:noFill/>
                </a:ln>
                <a:solidFill>
                  <a:prstClr val="black"/>
                </a:solidFill>
                <a:effectLst/>
                <a:uLnTx/>
                <a:uFillTx/>
                <a:latin typeface="Century Gothic" panose="020B0502020202020204"/>
              </a:rPr>
              <a:t> RESPONSES TO Q#3: </a:t>
            </a:r>
            <a:endParaRPr lang="en-US" sz="2000" baseline="0" dirty="0">
              <a:solidFill>
                <a:prstClr val="black"/>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Focus </a:t>
            </a:r>
            <a:r>
              <a:rPr kumimoji="0" lang="en-US" sz="2000" b="0" i="0" u="none" strike="noStrike" kern="1200" cap="none" spc="0" normalizeH="0" baseline="0" noProof="0" dirty="0">
                <a:ln>
                  <a:noFill/>
                </a:ln>
                <a:solidFill>
                  <a:prstClr val="black"/>
                </a:solidFill>
                <a:effectLst/>
                <a:uLnTx/>
                <a:uFillTx/>
                <a:latin typeface="Century Gothic" panose="020B0502020202020204"/>
              </a:rPr>
              <a:t>staff level of comfort/understanding with Aboriginal Ways of Knowing and First People's Principles - what does that actually look like in practice. </a:t>
            </a:r>
            <a:endParaRPr kumimoji="0" lang="en-US" sz="2000" b="0" i="0" u="none" strike="noStrike" kern="1200" cap="none" spc="0" normalizeH="0" baseline="0" noProof="0" dirty="0" smtClean="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rPr>
              <a:t>Trying to increase communication, particularly with the teachers and support staff on the front lines. </a:t>
            </a:r>
            <a:endParaRPr kumimoji="0" lang="en-US" sz="2000" b="0" i="0" u="none" strike="noStrike" kern="1200" cap="none" spc="0" normalizeH="0" baseline="0" noProof="0" dirty="0" smtClean="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I </a:t>
            </a:r>
            <a:r>
              <a:rPr kumimoji="0" lang="en-US" sz="2000" b="0" i="0" u="none" strike="noStrike" kern="1200" cap="none" spc="0" normalizeH="0" baseline="0" noProof="0" dirty="0">
                <a:ln>
                  <a:noFill/>
                </a:ln>
                <a:solidFill>
                  <a:prstClr val="black"/>
                </a:solidFill>
                <a:effectLst/>
                <a:uLnTx/>
                <a:uFillTx/>
                <a:latin typeface="Century Gothic" panose="020B0502020202020204"/>
              </a:rPr>
              <a:t>think having the students/parents become apart of the decision makers in the Aboriginal Education in the schools. They should be partners somehow, and not just band representatives.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We </a:t>
            </a:r>
            <a:r>
              <a:rPr kumimoji="0" lang="en-US" sz="2000" b="0" i="0" u="none" strike="noStrike" kern="1200" cap="none" spc="0" normalizeH="0" baseline="0" noProof="0" dirty="0">
                <a:ln>
                  <a:noFill/>
                </a:ln>
                <a:solidFill>
                  <a:prstClr val="black"/>
                </a:solidFill>
                <a:effectLst/>
                <a:uLnTx/>
                <a:uFillTx/>
                <a:latin typeface="Century Gothic" panose="020B0502020202020204"/>
              </a:rPr>
              <a:t>need certified/qualified Language and Culture teachers in our schools. We also need to find a way to have more parent involvement within the schools. </a:t>
            </a:r>
            <a:endParaRPr kumimoji="0" lang="en-US" sz="2000" b="0" i="0" u="none" strike="noStrike" kern="1200" cap="none" spc="0" normalizeH="0" baseline="0" noProof="0" dirty="0" smtClean="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rPr>
              <a:t>More communication between stakeholders </a:t>
            </a:r>
            <a:endParaRPr kumimoji="0" lang="en-US" sz="2000" b="0" i="0" u="none" strike="noStrike" kern="1200" cap="none" spc="0" normalizeH="0" baseline="0" noProof="0" dirty="0" smtClean="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More </a:t>
            </a:r>
            <a:r>
              <a:rPr kumimoji="0" lang="en-US" sz="2000" b="0" i="0" u="none" strike="noStrike" kern="1200" cap="none" spc="0" normalizeH="0" baseline="0" noProof="0" dirty="0">
                <a:ln>
                  <a:noFill/>
                </a:ln>
                <a:solidFill>
                  <a:prstClr val="black"/>
                </a:solidFill>
                <a:effectLst/>
                <a:uLnTx/>
                <a:uFillTx/>
                <a:latin typeface="Century Gothic" panose="020B0502020202020204"/>
              </a:rPr>
              <a:t>Language and Cultural </a:t>
            </a: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teaching.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rPr>
              <a:t>G</a:t>
            </a: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etting </a:t>
            </a:r>
            <a:r>
              <a:rPr kumimoji="0" lang="en-US" sz="2000" b="0" i="0" u="none" strike="noStrike" kern="1200" cap="none" spc="0" normalizeH="0" baseline="0" noProof="0" dirty="0">
                <a:ln>
                  <a:noFill/>
                </a:ln>
                <a:solidFill>
                  <a:prstClr val="black"/>
                </a:solidFill>
                <a:effectLst/>
                <a:uLnTx/>
                <a:uFillTx/>
                <a:latin typeface="Century Gothic" panose="020B0502020202020204"/>
              </a:rPr>
              <a:t>all youth involved and fully aware. </a:t>
            </a:r>
            <a:endParaRPr kumimoji="0" lang="en-US" sz="2000" b="0" i="0" u="none" strike="noStrike" kern="1200" cap="none" spc="0" normalizeH="0" baseline="0" noProof="0" dirty="0" smtClean="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rPr>
              <a:t>When would this be implemented into the system. </a:t>
            </a:r>
            <a:endParaRPr kumimoji="0" lang="en-US" sz="2000" b="0" i="0" u="none" strike="noStrike" kern="1200" cap="none" spc="0" normalizeH="0" baseline="0" noProof="0" dirty="0" smtClean="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3065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294" y="1306454"/>
            <a:ext cx="11588151" cy="5509200"/>
          </a:xfrm>
          <a:prstGeom prst="rect">
            <a:avLst/>
          </a:prstGeom>
        </p:spPr>
        <p:txBody>
          <a:bodyPr wrap="square">
            <a:spAutoFit/>
          </a:bodyPr>
          <a:lstStyle/>
          <a:p>
            <a:pPr lvl="0" defTabSz="457200">
              <a:defRPr/>
            </a:pPr>
            <a:r>
              <a:rPr lang="en-US" sz="2000" b="1" u="sng" dirty="0" smtClean="0">
                <a:solidFill>
                  <a:prstClr val="black"/>
                </a:solidFill>
              </a:rPr>
              <a:t>CONTINUATION OF LDSS RESPONSES ON Q#3:</a:t>
            </a:r>
          </a:p>
          <a:p>
            <a:pPr marL="171450" lvl="0" indent="-171450" defTabSz="457200">
              <a:buFont typeface="Arial" panose="020B0604020202020204" pitchFamily="34" charset="0"/>
              <a:buChar char="•"/>
              <a:defRPr/>
            </a:pPr>
            <a:r>
              <a:rPr lang="en-US" sz="2000" dirty="0" smtClean="0">
                <a:solidFill>
                  <a:prstClr val="black"/>
                </a:solidFill>
              </a:rPr>
              <a:t>1</a:t>
            </a:r>
            <a:r>
              <a:rPr lang="en-US" sz="2000" dirty="0">
                <a:solidFill>
                  <a:prstClr val="black"/>
                </a:solidFill>
              </a:rPr>
              <a:t>. Finding ways to get First Nation community members into the schools (so they feel more connected). 2. Having workshops so staff can better learn how to integrate First Nation content into their classrooms. </a:t>
            </a:r>
          </a:p>
          <a:p>
            <a:pPr marL="342900" lvl="0" indent="-342900" defTabSz="457200">
              <a:buFont typeface="Arial" panose="020B0604020202020204" pitchFamily="34" charset="0"/>
              <a:buChar char="•"/>
              <a:defRPr/>
            </a:pPr>
            <a:r>
              <a:rPr lang="en-US" sz="2000" dirty="0">
                <a:solidFill>
                  <a:prstClr val="black"/>
                </a:solidFill>
              </a:rPr>
              <a:t>Getting families involved, and putting time aside for more cultural learning </a:t>
            </a:r>
          </a:p>
          <a:p>
            <a:pPr marL="342900" lvl="0" indent="-342900" defTabSz="457200">
              <a:buFont typeface="Arial" panose="020B0604020202020204" pitchFamily="34" charset="0"/>
              <a:buChar char="•"/>
              <a:defRPr/>
            </a:pPr>
            <a:r>
              <a:rPr lang="en-US" sz="2000" dirty="0">
                <a:solidFill>
                  <a:prstClr val="black"/>
                </a:solidFill>
              </a:rPr>
              <a:t>Forming a cohesive and committed group that represents all partners, that focuses on improving learning environments and policies for all students. </a:t>
            </a:r>
          </a:p>
          <a:p>
            <a:pPr marL="342900" lvl="0" indent="-342900" defTabSz="457200">
              <a:buFont typeface="Arial" panose="020B0604020202020204" pitchFamily="34" charset="0"/>
              <a:buChar char="•"/>
              <a:defRPr/>
            </a:pPr>
            <a:r>
              <a:rPr lang="en-US" sz="2000" dirty="0">
                <a:solidFill>
                  <a:prstClr val="black"/>
                </a:solidFill>
              </a:rPr>
              <a:t>The first step could be Learning Profile. We need support with collecting and reviewing data so we can identify students who need support/intervention. We can have all the policies in place but we need action that connects the dots directly to the learners! </a:t>
            </a:r>
          </a:p>
          <a:p>
            <a:pPr marL="342900" lvl="0" indent="-342900" defTabSz="457200">
              <a:buFont typeface="Arial" panose="020B0604020202020204" pitchFamily="34" charset="0"/>
              <a:buChar char="•"/>
              <a:defRPr/>
            </a:pPr>
            <a:r>
              <a:rPr lang="en-US" sz="2000" dirty="0">
                <a:solidFill>
                  <a:prstClr val="black"/>
                </a:solidFill>
              </a:rPr>
              <a:t>Communication and training to all support workers, that work with Indigenous students. This could definitely help students reach the Graduation target. Pro-d days benefit all professionals whom work with all of our students. Policies and procedures need to be shared with all staff, so they are aware. </a:t>
            </a:r>
          </a:p>
          <a:p>
            <a:pPr marL="342900" lvl="0" indent="-342900" defTabSz="457200">
              <a:buFont typeface="Arial" panose="020B0604020202020204" pitchFamily="34" charset="0"/>
              <a:buChar char="•"/>
              <a:defRPr/>
            </a:pPr>
            <a:r>
              <a:rPr lang="en-US" sz="2000" dirty="0">
                <a:solidFill>
                  <a:prstClr val="black"/>
                </a:solidFill>
              </a:rPr>
              <a:t>I think further study is needed. We need to track individual students from early grades on and identify stumbling blocks and impediments to success. We also need to reach out to districts that have implemented successful responses to these challenges. </a:t>
            </a:r>
            <a:endParaRPr lang="en-US" sz="2000" dirty="0">
              <a:solidFill>
                <a:prstClr val="black"/>
              </a:solidFill>
            </a:endParaRPr>
          </a:p>
        </p:txBody>
      </p:sp>
    </p:spTree>
    <p:extLst>
      <p:ext uri="{BB962C8B-B14F-4D97-AF65-F5344CB8AC3E}">
        <p14:creationId xmlns:p14="http://schemas.microsoft.com/office/powerpoint/2010/main" val="225616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43" y="1676603"/>
            <a:ext cx="11405062"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u="sng" dirty="0" smtClean="0">
                <a:solidFill>
                  <a:prstClr val="black"/>
                </a:solidFill>
                <a:latin typeface="Century Gothic" panose="020B0502020202020204"/>
              </a:rPr>
              <a:t>CONTINUATION OF LDSS RESPONSES ON Q#3: </a:t>
            </a:r>
            <a:endParaRPr kumimoji="0" lang="en-US" sz="2000" b="1" i="0" u="sng" strike="noStrike" kern="1200" cap="none" spc="0" normalizeH="0" baseline="0" noProof="0" dirty="0" smtClean="0">
              <a:ln>
                <a:noFill/>
              </a:ln>
              <a:solidFill>
                <a:prstClr val="black"/>
              </a:solidFill>
              <a:effectLst/>
              <a:uLnTx/>
              <a:uFillTx/>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Data- elementary learning profile, early intervention- child care programs, communication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Culture changing practice, learning profile, data collected for support and interventions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AIMS overview- RTI Support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Aboriginal Education specific- confirms date, CUPE, time sensitive.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entury Gothic" panose="020B0502020202020204"/>
              </a:rPr>
              <a:t>Language and Culture: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First Voices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6 Different Dialects, languages.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You Tube: alphabet, numbers, 1-10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Cheslatta Dictionary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IRP Solid skeleton, Where is that?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Pilot: Nedut’en- student driven, utilize equipment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rPr>
              <a:t>Wed: Humanities, how do we preserve story? Connections?</a:t>
            </a:r>
          </a:p>
        </p:txBody>
      </p:sp>
    </p:spTree>
    <p:extLst>
      <p:ext uri="{BB962C8B-B14F-4D97-AF65-F5344CB8AC3E}">
        <p14:creationId xmlns:p14="http://schemas.microsoft.com/office/powerpoint/2010/main" val="2511333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270" y="1607592"/>
            <a:ext cx="10898037" cy="5201424"/>
          </a:xfrm>
          <a:prstGeom prst="rect">
            <a:avLst/>
          </a:prstGeom>
        </p:spPr>
        <p:txBody>
          <a:bodyPr wrap="square">
            <a:spAutoFit/>
          </a:bodyPr>
          <a:lstStyle/>
          <a:p>
            <a:pPr lvl="0" defTabSz="457200">
              <a:defRPr/>
            </a:pPr>
            <a:r>
              <a:rPr lang="en-US" sz="2000" b="1" u="sng" dirty="0" smtClean="0">
                <a:solidFill>
                  <a:prstClr val="black"/>
                </a:solidFill>
              </a:rPr>
              <a:t>FLESS RESPONSES TO Q#3: </a:t>
            </a:r>
            <a:endParaRPr lang="en-US" sz="2000" dirty="0">
              <a:solidFill>
                <a:prstClr val="black"/>
              </a:solidFill>
            </a:endParaRPr>
          </a:p>
          <a:p>
            <a:pPr marL="342900" lvl="0" indent="-342900" defTabSz="457200">
              <a:buFont typeface="Arial" panose="020B0604020202020204" pitchFamily="34" charset="0"/>
              <a:buChar char="•"/>
              <a:defRPr/>
            </a:pPr>
            <a:r>
              <a:rPr lang="en-US" sz="2000" dirty="0" smtClean="0">
                <a:solidFill>
                  <a:prstClr val="black"/>
                </a:solidFill>
              </a:rPr>
              <a:t>Finding </a:t>
            </a:r>
            <a:r>
              <a:rPr lang="en-US" sz="2000" dirty="0">
                <a:solidFill>
                  <a:prstClr val="black"/>
                </a:solidFill>
              </a:rPr>
              <a:t>ways to </a:t>
            </a:r>
            <a:r>
              <a:rPr lang="en-US" sz="2000" dirty="0" smtClean="0">
                <a:solidFill>
                  <a:prstClr val="black"/>
                </a:solidFill>
              </a:rPr>
              <a:t>connect </a:t>
            </a:r>
            <a:r>
              <a:rPr lang="en-US" sz="2000" dirty="0">
                <a:solidFill>
                  <a:prstClr val="black"/>
                </a:solidFill>
              </a:rPr>
              <a:t>school with community. Building a strong relationship would address many of the challenges we face as a system. Communication/Understanding, language, culture etc.</a:t>
            </a:r>
          </a:p>
          <a:p>
            <a:pPr marL="342900" lvl="0" indent="-342900" defTabSz="457200">
              <a:buFont typeface="Arial" panose="020B0604020202020204" pitchFamily="34" charset="0"/>
              <a:buChar char="•"/>
              <a:defRPr/>
            </a:pPr>
            <a:r>
              <a:rPr lang="en-US" sz="2000" dirty="0">
                <a:solidFill>
                  <a:prstClr val="black"/>
                </a:solidFill>
              </a:rPr>
              <a:t>Better understanding and integration of the First People's Principles of Learning could be valuable. </a:t>
            </a:r>
          </a:p>
          <a:p>
            <a:pPr marL="342900" lvl="0" indent="-342900" defTabSz="457200">
              <a:buFont typeface="Arial" panose="020B0604020202020204" pitchFamily="34" charset="0"/>
              <a:buChar char="•"/>
              <a:defRPr/>
            </a:pPr>
            <a:r>
              <a:rPr lang="en-US" sz="2000" dirty="0">
                <a:solidFill>
                  <a:prstClr val="black"/>
                </a:solidFill>
              </a:rPr>
              <a:t>Continue to develop mechanisms to increase involvement between the stakeholder groups </a:t>
            </a:r>
          </a:p>
          <a:p>
            <a:pPr marL="342900" lvl="0" indent="-342900" defTabSz="457200">
              <a:buFont typeface="Arial" panose="020B0604020202020204" pitchFamily="34" charset="0"/>
              <a:buChar char="•"/>
              <a:defRPr/>
            </a:pPr>
            <a:r>
              <a:rPr lang="en-US" sz="2000" dirty="0">
                <a:solidFill>
                  <a:prstClr val="black"/>
                </a:solidFill>
              </a:rPr>
              <a:t>Parents along with the teachers can help build the students confidence And find their inner strengths, thus will help them find themselves and they will take their confidence and succeed.</a:t>
            </a:r>
          </a:p>
          <a:p>
            <a:pPr lvl="0" defTabSz="457200">
              <a:defRPr/>
            </a:pPr>
            <a:endParaRPr lang="en-US" sz="2000" dirty="0">
              <a:solidFill>
                <a:prstClr val="black"/>
              </a:solidFill>
            </a:endParaRPr>
          </a:p>
          <a:p>
            <a:pPr lvl="0" defTabSz="457200">
              <a:defRPr/>
            </a:pPr>
            <a:r>
              <a:rPr lang="en-US" sz="2000" b="1" dirty="0">
                <a:solidFill>
                  <a:prstClr val="black"/>
                </a:solidFill>
              </a:rPr>
              <a:t>Notes: </a:t>
            </a:r>
          </a:p>
          <a:p>
            <a:pPr lvl="0" defTabSz="457200">
              <a:defRPr/>
            </a:pPr>
            <a:r>
              <a:rPr lang="en-US" sz="2000" dirty="0">
                <a:solidFill>
                  <a:prstClr val="black"/>
                </a:solidFill>
              </a:rPr>
              <a:t>PVP Survey: Teachers work on community connectedness, find out from communities what works? </a:t>
            </a:r>
          </a:p>
          <a:p>
            <a:pPr lvl="0" defTabSz="457200">
              <a:defRPr/>
            </a:pPr>
            <a:r>
              <a:rPr lang="en-US" sz="2000" dirty="0">
                <a:solidFill>
                  <a:prstClr val="black"/>
                </a:solidFill>
              </a:rPr>
              <a:t>First of meetings- </a:t>
            </a:r>
            <a:r>
              <a:rPr lang="en-US" sz="2000" dirty="0">
                <a:solidFill>
                  <a:prstClr val="black"/>
                </a:solidFill>
              </a:rPr>
              <a:t>Stellat’en</a:t>
            </a:r>
            <a:r>
              <a:rPr lang="en-US" sz="2000" dirty="0">
                <a:solidFill>
                  <a:prstClr val="black"/>
                </a:solidFill>
              </a:rPr>
              <a:t>, follow up meetings and making a committee</a:t>
            </a:r>
          </a:p>
        </p:txBody>
      </p:sp>
    </p:spTree>
    <p:extLst>
      <p:ext uri="{BB962C8B-B14F-4D97-AF65-F5344CB8AC3E}">
        <p14:creationId xmlns:p14="http://schemas.microsoft.com/office/powerpoint/2010/main" val="74880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780" y="1661742"/>
            <a:ext cx="11122325" cy="3170099"/>
          </a:xfrm>
          <a:prstGeom prst="rect">
            <a:avLst/>
          </a:prstGeom>
        </p:spPr>
        <p:txBody>
          <a:bodyPr wrap="square">
            <a:spAutoFit/>
          </a:bodyPr>
          <a:lstStyle/>
          <a:p>
            <a:pPr lvl="0" defTabSz="457200">
              <a:defRPr/>
            </a:pPr>
            <a:r>
              <a:rPr lang="en-US" sz="2000" b="1" dirty="0" smtClean="0">
                <a:solidFill>
                  <a:prstClr val="black"/>
                </a:solidFill>
              </a:rPr>
              <a:t>NVSS RESPONSES TO Q#3:</a:t>
            </a:r>
            <a:endParaRPr lang="en-US" sz="2000" b="1" dirty="0">
              <a:solidFill>
                <a:prstClr val="black"/>
              </a:solidFill>
            </a:endParaRPr>
          </a:p>
          <a:p>
            <a:pPr marL="342900" lvl="0" indent="-342900" defTabSz="457200">
              <a:buFont typeface="Arial" panose="020B0604020202020204" pitchFamily="34" charset="0"/>
              <a:buChar char="•"/>
              <a:defRPr/>
            </a:pPr>
            <a:r>
              <a:rPr lang="en-US" sz="2000" dirty="0" smtClean="0">
                <a:solidFill>
                  <a:prstClr val="black"/>
                </a:solidFill>
              </a:rPr>
              <a:t>More </a:t>
            </a:r>
            <a:r>
              <a:rPr lang="en-US" sz="2000" dirty="0">
                <a:solidFill>
                  <a:prstClr val="black"/>
                </a:solidFill>
              </a:rPr>
              <a:t>parental involvement </a:t>
            </a:r>
          </a:p>
          <a:p>
            <a:pPr marL="342900" lvl="0" indent="-342900" defTabSz="457200">
              <a:buFont typeface="Arial" panose="020B0604020202020204" pitchFamily="34" charset="0"/>
              <a:buChar char="•"/>
              <a:defRPr/>
            </a:pPr>
            <a:r>
              <a:rPr lang="en-US" sz="2000" dirty="0">
                <a:solidFill>
                  <a:prstClr val="black"/>
                </a:solidFill>
              </a:rPr>
              <a:t>Working with local communities </a:t>
            </a:r>
          </a:p>
          <a:p>
            <a:pPr marL="285750" lvl="0" indent="-285750" defTabSz="457200">
              <a:buFont typeface="Arial" panose="020B0604020202020204" pitchFamily="34" charset="0"/>
              <a:buChar char="•"/>
              <a:defRPr/>
            </a:pPr>
            <a:r>
              <a:rPr lang="en-US" sz="2000" dirty="0">
                <a:solidFill>
                  <a:prstClr val="black"/>
                </a:solidFill>
              </a:rPr>
              <a:t>I think that stronger efforts to involve community would be an impactful change. As schools and educators work to embed Aboriginal Worldview into curriculum and learning, the involvement of local FN community members build relationships and creates authentic learning experiences for learners. I also think that more staff (CUPE included) need to be aware of FPPL via professional development. </a:t>
            </a:r>
          </a:p>
          <a:p>
            <a:pPr marL="285750" lvl="0" indent="-285750" defTabSz="457200">
              <a:buFont typeface="Arial" panose="020B0604020202020204" pitchFamily="34" charset="0"/>
              <a:buChar char="•"/>
              <a:defRPr/>
            </a:pPr>
            <a:r>
              <a:rPr lang="en-US" sz="2000" dirty="0">
                <a:solidFill>
                  <a:prstClr val="black"/>
                </a:solidFill>
              </a:rPr>
              <a:t>More training </a:t>
            </a:r>
          </a:p>
          <a:p>
            <a:pPr marL="285750" lvl="0" indent="-285750" defTabSz="457200">
              <a:buFont typeface="Arial" panose="020B0604020202020204" pitchFamily="34" charset="0"/>
              <a:buChar char="•"/>
              <a:defRPr/>
            </a:pPr>
            <a:r>
              <a:rPr lang="en-US" sz="2000" dirty="0">
                <a:solidFill>
                  <a:prstClr val="black"/>
                </a:solidFill>
              </a:rPr>
              <a:t>Make whole day for all staff mandated Pro-D</a:t>
            </a:r>
            <a:endParaRPr lang="en-US" sz="2000" dirty="0">
              <a:solidFill>
                <a:prstClr val="black"/>
              </a:solidFill>
            </a:endParaRPr>
          </a:p>
        </p:txBody>
      </p:sp>
    </p:spTree>
    <p:extLst>
      <p:ext uri="{BB962C8B-B14F-4D97-AF65-F5344CB8AC3E}">
        <p14:creationId xmlns:p14="http://schemas.microsoft.com/office/powerpoint/2010/main" val="138968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536" y="1734756"/>
            <a:ext cx="11542143" cy="4093428"/>
          </a:xfrm>
          <a:prstGeom prst="rect">
            <a:avLst/>
          </a:prstGeom>
        </p:spPr>
        <p:txBody>
          <a:bodyPr wrap="square">
            <a:spAutoFit/>
          </a:bodyPr>
          <a:lstStyle/>
          <a:p>
            <a:pPr lvl="0" defTabSz="457200" fontAlgn="t">
              <a:defRPr/>
            </a:pPr>
            <a:r>
              <a:rPr lang="en-US" sz="2000" b="1" u="sng" dirty="0" smtClean="0">
                <a:solidFill>
                  <a:prstClr val="black"/>
                </a:solidFill>
              </a:rPr>
              <a:t>FSJSS RESPONSES TO Q#3:</a:t>
            </a:r>
            <a:endParaRPr lang="en-US" sz="2000" dirty="0" smtClean="0">
              <a:solidFill>
                <a:prstClr val="black"/>
              </a:solidFill>
            </a:endParaRPr>
          </a:p>
          <a:p>
            <a:pPr marL="342900" lvl="0" indent="-342900" defTabSz="457200" fontAlgn="t">
              <a:buFont typeface="Arial" panose="020B0604020202020204" pitchFamily="34" charset="0"/>
              <a:buChar char="•"/>
              <a:defRPr/>
            </a:pPr>
            <a:r>
              <a:rPr lang="en-US" sz="2000" dirty="0" smtClean="0">
                <a:solidFill>
                  <a:prstClr val="black"/>
                </a:solidFill>
              </a:rPr>
              <a:t>Sharing the results of the data with the school community. If we share this information we can educate and communicate with all stakeholders and move forward together.</a:t>
            </a:r>
          </a:p>
          <a:p>
            <a:pPr marL="285750" lvl="0" indent="-285750" defTabSz="457200">
              <a:buFont typeface="Arial" panose="020B0604020202020204" pitchFamily="34" charset="0"/>
              <a:buChar char="•"/>
              <a:defRPr/>
            </a:pPr>
            <a:r>
              <a:rPr lang="en-US" sz="2000" dirty="0" smtClean="0">
                <a:solidFill>
                  <a:prstClr val="black"/>
                </a:solidFill>
              </a:rPr>
              <a:t>More communication with all stakeholders of a coherent policy.</a:t>
            </a:r>
          </a:p>
          <a:p>
            <a:pPr marL="285750" lvl="0" indent="-285750" defTabSz="457200">
              <a:buFont typeface="Arial" panose="020B0604020202020204" pitchFamily="34" charset="0"/>
              <a:buChar char="•"/>
              <a:defRPr/>
            </a:pPr>
            <a:r>
              <a:rPr lang="en-US" sz="2000" dirty="0" smtClean="0">
                <a:solidFill>
                  <a:prstClr val="black"/>
                </a:solidFill>
              </a:rPr>
              <a:t>Communication about what is happening in our District </a:t>
            </a:r>
          </a:p>
          <a:p>
            <a:pPr marL="285750" lvl="0" indent="-285750" defTabSz="457200">
              <a:buFont typeface="Arial" panose="020B0604020202020204" pitchFamily="34" charset="0"/>
              <a:buChar char="•"/>
              <a:defRPr/>
            </a:pPr>
            <a:r>
              <a:rPr lang="en-US" sz="2000" dirty="0" smtClean="0">
                <a:solidFill>
                  <a:prstClr val="black"/>
                </a:solidFill>
              </a:rPr>
              <a:t>How people can become involved? </a:t>
            </a:r>
          </a:p>
          <a:p>
            <a:pPr marL="285750" lvl="0" indent="-285750" defTabSz="457200">
              <a:buFont typeface="Arial" panose="020B0604020202020204" pitchFamily="34" charset="0"/>
              <a:buChar char="•"/>
              <a:defRPr/>
            </a:pPr>
            <a:r>
              <a:rPr lang="en-US" sz="2000" dirty="0" smtClean="0">
                <a:solidFill>
                  <a:prstClr val="black"/>
                </a:solidFill>
              </a:rPr>
              <a:t>Research</a:t>
            </a:r>
          </a:p>
          <a:p>
            <a:pPr marL="285750" lvl="0" indent="-285750" defTabSz="457200">
              <a:buFont typeface="Arial" panose="020B0604020202020204" pitchFamily="34" charset="0"/>
              <a:buChar char="•"/>
              <a:defRPr/>
            </a:pPr>
            <a:r>
              <a:rPr lang="en-US" sz="2000" dirty="0" smtClean="0">
                <a:solidFill>
                  <a:prstClr val="black"/>
                </a:solidFill>
              </a:rPr>
              <a:t>Grade </a:t>
            </a:r>
            <a:r>
              <a:rPr lang="en-US" sz="2000" dirty="0">
                <a:solidFill>
                  <a:prstClr val="black"/>
                </a:solidFill>
              </a:rPr>
              <a:t>4 and 5</a:t>
            </a:r>
          </a:p>
          <a:p>
            <a:pPr marL="285750" lvl="0" indent="-285750" defTabSz="457200">
              <a:buFont typeface="Arial" panose="020B0604020202020204" pitchFamily="34" charset="0"/>
              <a:buChar char="•"/>
              <a:defRPr/>
            </a:pPr>
            <a:r>
              <a:rPr lang="en-US" sz="2000" dirty="0">
                <a:solidFill>
                  <a:prstClr val="black"/>
                </a:solidFill>
              </a:rPr>
              <a:t>Shift from primary to intermediate</a:t>
            </a:r>
          </a:p>
          <a:p>
            <a:pPr marL="285750" lvl="0" indent="-285750" defTabSz="457200">
              <a:buFont typeface="Arial" panose="020B0604020202020204" pitchFamily="34" charset="0"/>
              <a:buChar char="•"/>
              <a:defRPr/>
            </a:pPr>
            <a:r>
              <a:rPr lang="en-US" sz="2000" dirty="0">
                <a:solidFill>
                  <a:prstClr val="black"/>
                </a:solidFill>
              </a:rPr>
              <a:t>Satisfaction </a:t>
            </a:r>
            <a:r>
              <a:rPr lang="en-US" sz="2000" dirty="0" smtClean="0">
                <a:solidFill>
                  <a:prstClr val="black"/>
                </a:solidFill>
              </a:rPr>
              <a:t>Survey</a:t>
            </a:r>
            <a:endParaRPr lang="en-US" sz="2000" dirty="0">
              <a:solidFill>
                <a:prstClr val="black"/>
              </a:solidFill>
            </a:endParaRPr>
          </a:p>
          <a:p>
            <a:pPr marL="285750" lvl="0" indent="-285750" defTabSz="457200">
              <a:buFont typeface="Arial" panose="020B0604020202020204" pitchFamily="34" charset="0"/>
              <a:buChar char="•"/>
              <a:defRPr/>
            </a:pPr>
            <a:r>
              <a:rPr lang="en-US" sz="2000" dirty="0">
                <a:solidFill>
                  <a:prstClr val="black"/>
                </a:solidFill>
              </a:rPr>
              <a:t>Elementary PVP: Share point, learning profile, survey.</a:t>
            </a:r>
          </a:p>
          <a:p>
            <a:pPr marL="285750" lvl="0" indent="-285750" defTabSz="457200">
              <a:buFont typeface="Arial" panose="020B0604020202020204" pitchFamily="34" charset="0"/>
              <a:buChar char="•"/>
              <a:defRPr/>
            </a:pPr>
            <a:r>
              <a:rPr lang="en-US" sz="2000" dirty="0">
                <a:solidFill>
                  <a:prstClr val="black"/>
                </a:solidFill>
              </a:rPr>
              <a:t>Parent Teacher meetings (</a:t>
            </a:r>
            <a:r>
              <a:rPr lang="en-US" sz="2000" dirty="0">
                <a:solidFill>
                  <a:prstClr val="black"/>
                </a:solidFill>
              </a:rPr>
              <a:t>Kwah</a:t>
            </a:r>
            <a:r>
              <a:rPr lang="en-US" sz="2000" dirty="0">
                <a:solidFill>
                  <a:prstClr val="black"/>
                </a:solidFill>
              </a:rPr>
              <a:t> Hall)</a:t>
            </a:r>
          </a:p>
          <a:p>
            <a:pPr marL="285750" lvl="0" indent="-285750" defTabSz="457200">
              <a:buFont typeface="Arial" panose="020B0604020202020204" pitchFamily="34" charset="0"/>
              <a:buChar char="•"/>
              <a:defRPr/>
            </a:pPr>
            <a:r>
              <a:rPr lang="en-US" sz="2000" dirty="0">
                <a:solidFill>
                  <a:prstClr val="black"/>
                </a:solidFill>
              </a:rPr>
              <a:t>Successful practices</a:t>
            </a:r>
          </a:p>
        </p:txBody>
      </p:sp>
    </p:spTree>
    <p:extLst>
      <p:ext uri="{BB962C8B-B14F-4D97-AF65-F5344CB8AC3E}">
        <p14:creationId xmlns:p14="http://schemas.microsoft.com/office/powerpoint/2010/main" val="3711092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34501"/>
            <a:ext cx="12192000" cy="2039134"/>
          </a:xfrm>
          <a:prstGeom prst="rect">
            <a:avLst/>
          </a:prstGeom>
        </p:spPr>
      </p:pic>
      <p:pic>
        <p:nvPicPr>
          <p:cNvPr id="3" name="Picture 2"/>
          <p:cNvPicPr>
            <a:picLocks noChangeAspect="1"/>
          </p:cNvPicPr>
          <p:nvPr/>
        </p:nvPicPr>
        <p:blipFill>
          <a:blip r:embed="rId4"/>
          <a:stretch>
            <a:fillRect/>
          </a:stretch>
        </p:blipFill>
        <p:spPr>
          <a:xfrm>
            <a:off x="3519452" y="2373635"/>
            <a:ext cx="7752521" cy="4393295"/>
          </a:xfrm>
          <a:prstGeom prst="rect">
            <a:avLst/>
          </a:prstGeom>
        </p:spPr>
      </p:pic>
      <p:sp>
        <p:nvSpPr>
          <p:cNvPr id="2" name="Rectangle 1"/>
          <p:cNvSpPr/>
          <p:nvPr/>
        </p:nvSpPr>
        <p:spPr>
          <a:xfrm>
            <a:off x="235788" y="2446912"/>
            <a:ext cx="3542581" cy="400110"/>
          </a:xfrm>
          <a:prstGeom prst="rect">
            <a:avLst/>
          </a:prstGeom>
        </p:spPr>
        <p:txBody>
          <a:bodyPr wrap="square">
            <a:spAutoFit/>
          </a:bodyPr>
          <a:lstStyle/>
          <a:p>
            <a:r>
              <a:rPr lang="en-US" sz="2000" b="1" dirty="0"/>
              <a:t>LDSS RESPONSE TO </a:t>
            </a:r>
            <a:r>
              <a:rPr lang="en-US" sz="2000" b="1" dirty="0" smtClean="0"/>
              <a:t>Q#4:</a:t>
            </a:r>
            <a:endParaRPr lang="en-US" sz="2000" dirty="0"/>
          </a:p>
        </p:txBody>
      </p:sp>
    </p:spTree>
    <p:extLst>
      <p:ext uri="{BB962C8B-B14F-4D97-AF65-F5344CB8AC3E}">
        <p14:creationId xmlns:p14="http://schemas.microsoft.com/office/powerpoint/2010/main" val="155280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9162" y="1887110"/>
            <a:ext cx="7085949" cy="3861024"/>
          </a:xfrm>
          <a:prstGeom prst="rect">
            <a:avLst/>
          </a:prstGeom>
        </p:spPr>
      </p:pic>
      <p:sp>
        <p:nvSpPr>
          <p:cNvPr id="3" name="Rectangle 2"/>
          <p:cNvSpPr/>
          <p:nvPr/>
        </p:nvSpPr>
        <p:spPr>
          <a:xfrm>
            <a:off x="336499" y="2007881"/>
            <a:ext cx="3172663" cy="400110"/>
          </a:xfrm>
          <a:prstGeom prst="rect">
            <a:avLst/>
          </a:prstGeom>
        </p:spPr>
        <p:txBody>
          <a:bodyPr wrap="none">
            <a:spAutoFit/>
          </a:bodyPr>
          <a:lstStyle/>
          <a:p>
            <a:r>
              <a:rPr lang="en-US" sz="2000" b="1" dirty="0" smtClean="0"/>
              <a:t>FLESS RESPONSE </a:t>
            </a:r>
            <a:r>
              <a:rPr lang="en-US" sz="2000" b="1" dirty="0"/>
              <a:t>TO </a:t>
            </a:r>
            <a:r>
              <a:rPr lang="en-US" sz="2000" b="1" dirty="0" smtClean="0"/>
              <a:t>Q#4:</a:t>
            </a:r>
            <a:endParaRPr lang="en-US" sz="2000" dirty="0"/>
          </a:p>
        </p:txBody>
      </p:sp>
    </p:spTree>
    <p:extLst>
      <p:ext uri="{BB962C8B-B14F-4D97-AF65-F5344CB8AC3E}">
        <p14:creationId xmlns:p14="http://schemas.microsoft.com/office/powerpoint/2010/main" val="148664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4339" y="1938377"/>
            <a:ext cx="6634508" cy="3581505"/>
          </a:xfrm>
          <a:prstGeom prst="rect">
            <a:avLst/>
          </a:prstGeom>
        </p:spPr>
      </p:pic>
      <p:sp>
        <p:nvSpPr>
          <p:cNvPr id="3" name="Rectangle 2"/>
          <p:cNvSpPr/>
          <p:nvPr/>
        </p:nvSpPr>
        <p:spPr>
          <a:xfrm>
            <a:off x="364799" y="2030392"/>
            <a:ext cx="3100529" cy="400110"/>
          </a:xfrm>
          <a:prstGeom prst="rect">
            <a:avLst/>
          </a:prstGeom>
        </p:spPr>
        <p:txBody>
          <a:bodyPr wrap="none">
            <a:spAutoFit/>
          </a:bodyPr>
          <a:lstStyle/>
          <a:p>
            <a:pPr lvl="0"/>
            <a:r>
              <a:rPr lang="en-US" sz="2000" b="1" dirty="0" smtClean="0">
                <a:solidFill>
                  <a:prstClr val="black"/>
                </a:solidFill>
              </a:rPr>
              <a:t>NVSS </a:t>
            </a:r>
            <a:r>
              <a:rPr lang="en-US" sz="2000" b="1" dirty="0">
                <a:solidFill>
                  <a:prstClr val="black"/>
                </a:solidFill>
              </a:rPr>
              <a:t>RESPONSE TO Q#4</a:t>
            </a:r>
            <a:endParaRPr lang="en-US" sz="2000" dirty="0">
              <a:solidFill>
                <a:prstClr val="black"/>
              </a:solidFill>
            </a:endParaRPr>
          </a:p>
        </p:txBody>
      </p:sp>
    </p:spTree>
    <p:extLst>
      <p:ext uri="{BB962C8B-B14F-4D97-AF65-F5344CB8AC3E}">
        <p14:creationId xmlns:p14="http://schemas.microsoft.com/office/powerpoint/2010/main" val="254935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64240" y="1993487"/>
            <a:ext cx="7050778" cy="4045528"/>
          </a:xfrm>
          <a:prstGeom prst="rect">
            <a:avLst/>
          </a:prstGeom>
        </p:spPr>
      </p:pic>
      <p:sp>
        <p:nvSpPr>
          <p:cNvPr id="3" name="Rectangle 2"/>
          <p:cNvSpPr/>
          <p:nvPr/>
        </p:nvSpPr>
        <p:spPr>
          <a:xfrm>
            <a:off x="191966" y="2071142"/>
            <a:ext cx="3111749" cy="400110"/>
          </a:xfrm>
          <a:prstGeom prst="rect">
            <a:avLst/>
          </a:prstGeom>
        </p:spPr>
        <p:txBody>
          <a:bodyPr wrap="none">
            <a:spAutoFit/>
          </a:bodyPr>
          <a:lstStyle/>
          <a:p>
            <a:pPr lvl="0"/>
            <a:r>
              <a:rPr lang="en-US" sz="2000" b="1" dirty="0" smtClean="0">
                <a:solidFill>
                  <a:prstClr val="black"/>
                </a:solidFill>
              </a:rPr>
              <a:t>FSJSS </a:t>
            </a:r>
            <a:r>
              <a:rPr lang="en-US" sz="2000" b="1" dirty="0">
                <a:solidFill>
                  <a:prstClr val="black"/>
                </a:solidFill>
              </a:rPr>
              <a:t>RESPONSE TO Q#4</a:t>
            </a:r>
            <a:endParaRPr lang="en-US" sz="2000" dirty="0">
              <a:solidFill>
                <a:prstClr val="black"/>
              </a:solidFill>
            </a:endParaRPr>
          </a:p>
        </p:txBody>
      </p:sp>
    </p:spTree>
    <p:extLst>
      <p:ext uri="{BB962C8B-B14F-4D97-AF65-F5344CB8AC3E}">
        <p14:creationId xmlns:p14="http://schemas.microsoft.com/office/powerpoint/2010/main" val="318625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149"/>
          <a:stretch/>
        </p:blipFill>
        <p:spPr>
          <a:xfrm>
            <a:off x="0" y="293716"/>
            <a:ext cx="12192000" cy="2018198"/>
          </a:xfrm>
          <a:prstGeom prst="rect">
            <a:avLst/>
          </a:prstGeom>
        </p:spPr>
      </p:pic>
      <p:sp>
        <p:nvSpPr>
          <p:cNvPr id="4" name="TextBox 3"/>
          <p:cNvSpPr txBox="1"/>
          <p:nvPr/>
        </p:nvSpPr>
        <p:spPr>
          <a:xfrm>
            <a:off x="1" y="2166850"/>
            <a:ext cx="12192000" cy="6340197"/>
          </a:xfrm>
          <a:prstGeom prst="rect">
            <a:avLst/>
          </a:prstGeom>
          <a:noFill/>
        </p:spPr>
        <p:txBody>
          <a:bodyPr wrap="square" rtlCol="0">
            <a:spAutoFit/>
          </a:bodyPr>
          <a:lstStyle/>
          <a:p>
            <a:pPr marR="0" lvl="0" algn="l" defTabSz="457200" rtl="0" eaLnBrk="1" fontAlgn="t" latinLnBrk="0" hangingPunct="1">
              <a:lnSpc>
                <a:spcPct val="100000"/>
              </a:lnSpc>
              <a:spcBef>
                <a:spcPts val="0"/>
              </a:spcBef>
              <a:spcAft>
                <a:spcPts val="0"/>
              </a:spcAft>
              <a:buClrTx/>
              <a:buSzTx/>
              <a:tabLst/>
              <a:defRPr/>
            </a:pPr>
            <a:r>
              <a:rPr kumimoji="0" lang="en-US" sz="2000" b="1" i="0" u="sng" strike="noStrike" kern="1200" cap="none" spc="0" normalizeH="0" baseline="0" noProof="0" dirty="0" smtClean="0">
                <a:ln>
                  <a:noFill/>
                </a:ln>
                <a:solidFill>
                  <a:prstClr val="black"/>
                </a:solidFill>
                <a:effectLst/>
                <a:uLnTx/>
                <a:uFillTx/>
                <a:latin typeface="Century Gothic" panose="020B0502020202020204"/>
                <a:ea typeface="+mn-ea"/>
                <a:cs typeface="+mn-cs"/>
              </a:rPr>
              <a:t>LDSS RESPONSES TO Q#1:</a:t>
            </a: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Appears </a:t>
            </a:r>
            <a:r>
              <a:rPr kumimoji="0" lang="en-US" b="0" i="0" u="none" strike="noStrike" kern="1200" cap="none" spc="0" normalizeH="0" baseline="0" noProof="0" dirty="0">
                <a:ln>
                  <a:noFill/>
                </a:ln>
                <a:solidFill>
                  <a:prstClr val="black"/>
                </a:solidFill>
                <a:effectLst/>
                <a:uLnTx/>
                <a:uFillTx/>
                <a:latin typeface="Century Gothic" panose="020B0502020202020204"/>
              </a:rPr>
              <a:t>representative </a:t>
            </a: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a:rPr>
              <a:t>The common theme seemed to be lack of communication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a:rPr>
              <a:t>I think after reading the feedback from the LDSS Family of Schools session; there is a lot of work needing to be done in terms of equity for indigenous learners in the schools, as well the relationship between schools and parents, and bands and parents. There still needs to be work in incorporating indigenous values and teachings into the mainstream school. </a:t>
            </a:r>
            <a:endParaRPr kumimoji="0" lang="en-US" b="0" i="0" u="none" strike="noStrike" kern="1200" cap="none" spc="0" normalizeH="0" baseline="0" noProof="0" dirty="0" smtClean="0">
              <a:ln>
                <a:noFill/>
              </a:ln>
              <a:solidFill>
                <a:prstClr val="black"/>
              </a:solidFill>
              <a:effectLst/>
              <a:uLnTx/>
              <a:uFillTx/>
              <a:latin typeface="Century Gothic" panose="020B0502020202020204"/>
            </a:endParaRP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It's </a:t>
            </a:r>
            <a:r>
              <a:rPr kumimoji="0" lang="en-US" b="0" i="0" u="none" strike="noStrike" kern="1200" cap="none" spc="0" normalizeH="0" baseline="0" noProof="0" dirty="0">
                <a:ln>
                  <a:noFill/>
                </a:ln>
                <a:solidFill>
                  <a:prstClr val="black"/>
                </a:solidFill>
                <a:effectLst/>
                <a:uLnTx/>
                <a:uFillTx/>
                <a:latin typeface="Century Gothic" panose="020B0502020202020204"/>
              </a:rPr>
              <a:t>interesting to read about other's perspectives. I definitely think educating the educators is a wonderful idea as we all have so much more to learn here. Everyone needs to be on the same page and clearly we aren't. </a:t>
            </a: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a:rPr>
              <a:t>S</a:t>
            </a:r>
            <a:r>
              <a:rPr kumimoji="0" lang="en-US" b="0" i="0" u="none" strike="noStrike" kern="1200" cap="none" spc="0" normalizeH="0" baseline="0" noProof="0" dirty="0" smtClean="0">
                <a:ln>
                  <a:noFill/>
                </a:ln>
                <a:solidFill>
                  <a:prstClr val="black"/>
                </a:solidFill>
                <a:effectLst/>
                <a:uLnTx/>
                <a:uFillTx/>
                <a:latin typeface="Century Gothic" panose="020B0502020202020204"/>
              </a:rPr>
              <a:t>ome </a:t>
            </a:r>
            <a:r>
              <a:rPr kumimoji="0" lang="en-US" b="0" i="0" u="none" strike="noStrike" kern="1200" cap="none" spc="0" normalizeH="0" baseline="0" noProof="0" dirty="0">
                <a:ln>
                  <a:noFill/>
                </a:ln>
                <a:solidFill>
                  <a:prstClr val="black"/>
                </a:solidFill>
                <a:effectLst/>
                <a:uLnTx/>
                <a:uFillTx/>
                <a:latin typeface="Century Gothic" panose="020B0502020202020204"/>
              </a:rPr>
              <a:t>great thoughts. </a:t>
            </a: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I </a:t>
            </a:r>
            <a:r>
              <a:rPr kumimoji="0" lang="en-US" b="0" i="0" u="none" strike="noStrike" kern="1200" cap="none" spc="0" normalizeH="0" baseline="0" noProof="0" dirty="0">
                <a:ln>
                  <a:noFill/>
                </a:ln>
                <a:solidFill>
                  <a:prstClr val="black"/>
                </a:solidFill>
                <a:effectLst/>
                <a:uLnTx/>
                <a:uFillTx/>
                <a:latin typeface="Century Gothic" panose="020B0502020202020204"/>
              </a:rPr>
              <a:t>read through and see a lot of concerns from either the parents and the Band reps(Education coordinators</a:t>
            </a:r>
            <a:r>
              <a:rPr kumimoji="0" lang="en-US" b="0" i="0" u="none" strike="noStrike" kern="1200" cap="none" spc="0" normalizeH="0" baseline="0" noProof="0" dirty="0" smtClean="0">
                <a:ln>
                  <a:noFill/>
                </a:ln>
                <a:solidFill>
                  <a:prstClr val="black"/>
                </a:solidFill>
                <a:effectLst/>
                <a:uLnTx/>
                <a:uFillTx/>
                <a:latin typeface="Century Gothic" panose="020B0502020202020204"/>
              </a:rPr>
              <a:t>).</a:t>
            </a: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a:rPr>
              <a:t>Responses were pretty precise. </a:t>
            </a:r>
            <a:endParaRPr kumimoji="0" lang="en-US" b="0" i="0" u="none" strike="noStrike" kern="1200" cap="none" spc="0" normalizeH="0" baseline="0" noProof="0" dirty="0" smtClean="0">
              <a:ln>
                <a:noFill/>
              </a:ln>
              <a:solidFill>
                <a:prstClr val="black"/>
              </a:solidFill>
              <a:effectLst/>
              <a:uLnTx/>
              <a:uFillTx/>
              <a:latin typeface="Century Gothic" panose="020B0502020202020204"/>
            </a:endParaRP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a:rPr>
              <a:t>How it would be taken into the next steps and the on going support for it </a:t>
            </a:r>
            <a:endParaRPr kumimoji="0" lang="en-US" b="0" i="0" u="none" strike="noStrike" kern="1200" cap="none" spc="0" normalizeH="0" baseline="0" noProof="0" dirty="0" smtClean="0">
              <a:ln>
                <a:noFill/>
              </a:ln>
              <a:solidFill>
                <a:prstClr val="black"/>
              </a:solidFill>
              <a:effectLst/>
              <a:uLnTx/>
              <a:uFillTx/>
              <a:latin typeface="Century Gothic" panose="020B0502020202020204"/>
            </a:endParaRPr>
          </a:p>
          <a:p>
            <a:pPr marL="285750" lvl="0" indent="-285750" defTabSz="457200" fontAlgn="t">
              <a:buFont typeface="Arial" panose="020B0604020202020204" pitchFamily="34" charset="0"/>
              <a:buChar char="•"/>
              <a:defRPr/>
            </a:pPr>
            <a:r>
              <a:rPr lang="en-US" dirty="0">
                <a:solidFill>
                  <a:prstClr val="black"/>
                </a:solidFill>
              </a:rPr>
              <a:t>Looks good. Nice to get feedback from a variety of stake holders. </a:t>
            </a: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entury Gothic" panose="020B0502020202020204"/>
            </a:endParaRPr>
          </a:p>
          <a:p>
            <a:pPr marR="0" lvl="0" algn="l" defTabSz="457200" rtl="0" eaLnBrk="1" fontAlgn="t"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12711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39942"/>
            <a:ext cx="12192000" cy="1907246"/>
          </a:xfrm>
          <a:prstGeom prst="rect">
            <a:avLst/>
          </a:prstGeom>
        </p:spPr>
      </p:pic>
      <p:pic>
        <p:nvPicPr>
          <p:cNvPr id="3" name="Picture 2"/>
          <p:cNvPicPr>
            <a:picLocks noChangeAspect="1"/>
          </p:cNvPicPr>
          <p:nvPr/>
        </p:nvPicPr>
        <p:blipFill>
          <a:blip r:embed="rId4"/>
          <a:stretch>
            <a:fillRect/>
          </a:stretch>
        </p:blipFill>
        <p:spPr>
          <a:xfrm>
            <a:off x="2937740" y="2210448"/>
            <a:ext cx="7110152" cy="4117571"/>
          </a:xfrm>
          <a:prstGeom prst="rect">
            <a:avLst/>
          </a:prstGeom>
        </p:spPr>
      </p:pic>
      <p:sp>
        <p:nvSpPr>
          <p:cNvPr id="4" name="Rectangle 3"/>
          <p:cNvSpPr/>
          <p:nvPr/>
        </p:nvSpPr>
        <p:spPr>
          <a:xfrm>
            <a:off x="130561" y="2313965"/>
            <a:ext cx="3095719" cy="400110"/>
          </a:xfrm>
          <a:prstGeom prst="rect">
            <a:avLst/>
          </a:prstGeom>
        </p:spPr>
        <p:txBody>
          <a:bodyPr wrap="none">
            <a:spAutoFit/>
          </a:bodyPr>
          <a:lstStyle/>
          <a:p>
            <a:r>
              <a:rPr lang="en-US" sz="2000" b="1" dirty="0"/>
              <a:t>LDSS RESPONSE TO </a:t>
            </a:r>
            <a:r>
              <a:rPr lang="en-US" sz="2000" b="1" dirty="0" smtClean="0"/>
              <a:t>Q#5:</a:t>
            </a:r>
            <a:endParaRPr lang="en-US" sz="2000" dirty="0"/>
          </a:p>
        </p:txBody>
      </p:sp>
    </p:spTree>
    <p:extLst>
      <p:ext uri="{BB962C8B-B14F-4D97-AF65-F5344CB8AC3E}">
        <p14:creationId xmlns:p14="http://schemas.microsoft.com/office/powerpoint/2010/main" val="135616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134" y="1529485"/>
            <a:ext cx="6967971" cy="3869920"/>
          </a:xfrm>
          <a:prstGeom prst="rect">
            <a:avLst/>
          </a:prstGeom>
        </p:spPr>
      </p:pic>
      <p:sp>
        <p:nvSpPr>
          <p:cNvPr id="3" name="Rectangle 2"/>
          <p:cNvSpPr/>
          <p:nvPr/>
        </p:nvSpPr>
        <p:spPr>
          <a:xfrm>
            <a:off x="85904" y="1674327"/>
            <a:ext cx="3172663" cy="400110"/>
          </a:xfrm>
          <a:prstGeom prst="rect">
            <a:avLst/>
          </a:prstGeom>
        </p:spPr>
        <p:txBody>
          <a:bodyPr wrap="none">
            <a:spAutoFit/>
          </a:bodyPr>
          <a:lstStyle/>
          <a:p>
            <a:r>
              <a:rPr lang="en-US" sz="2000" b="1" dirty="0" smtClean="0"/>
              <a:t>FLESS RESPONSE TO Q#5:</a:t>
            </a:r>
            <a:endParaRPr lang="en-US" sz="2000" dirty="0"/>
          </a:p>
        </p:txBody>
      </p:sp>
    </p:spTree>
    <p:extLst>
      <p:ext uri="{BB962C8B-B14F-4D97-AF65-F5344CB8AC3E}">
        <p14:creationId xmlns:p14="http://schemas.microsoft.com/office/powerpoint/2010/main" val="317370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2792" y="1697331"/>
            <a:ext cx="6885103" cy="3751266"/>
          </a:xfrm>
          <a:prstGeom prst="rect">
            <a:avLst/>
          </a:prstGeom>
        </p:spPr>
      </p:pic>
      <p:sp>
        <p:nvSpPr>
          <p:cNvPr id="3" name="Rectangle 2"/>
          <p:cNvSpPr/>
          <p:nvPr/>
        </p:nvSpPr>
        <p:spPr>
          <a:xfrm>
            <a:off x="241221" y="1697331"/>
            <a:ext cx="3172663" cy="400110"/>
          </a:xfrm>
          <a:prstGeom prst="rect">
            <a:avLst/>
          </a:prstGeom>
        </p:spPr>
        <p:txBody>
          <a:bodyPr wrap="none">
            <a:spAutoFit/>
          </a:bodyPr>
          <a:lstStyle/>
          <a:p>
            <a:r>
              <a:rPr lang="en-US" sz="2000" b="1" dirty="0" smtClean="0"/>
              <a:t>NVSS RESPONSE TO Q#5:</a:t>
            </a:r>
            <a:endParaRPr lang="en-US" sz="2000" dirty="0"/>
          </a:p>
        </p:txBody>
      </p:sp>
    </p:spTree>
    <p:extLst>
      <p:ext uri="{BB962C8B-B14F-4D97-AF65-F5344CB8AC3E}">
        <p14:creationId xmlns:p14="http://schemas.microsoft.com/office/powerpoint/2010/main" val="47278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1245" y="1720334"/>
            <a:ext cx="7351714" cy="4086787"/>
          </a:xfrm>
          <a:prstGeom prst="rect">
            <a:avLst/>
          </a:prstGeom>
        </p:spPr>
      </p:pic>
      <p:sp>
        <p:nvSpPr>
          <p:cNvPr id="3" name="Rectangle 2"/>
          <p:cNvSpPr/>
          <p:nvPr/>
        </p:nvSpPr>
        <p:spPr>
          <a:xfrm>
            <a:off x="136902" y="1720334"/>
            <a:ext cx="3183885" cy="400110"/>
          </a:xfrm>
          <a:prstGeom prst="rect">
            <a:avLst/>
          </a:prstGeom>
        </p:spPr>
        <p:txBody>
          <a:bodyPr wrap="none">
            <a:spAutoFit/>
          </a:bodyPr>
          <a:lstStyle/>
          <a:p>
            <a:r>
              <a:rPr lang="en-US" sz="2000" b="1" dirty="0" smtClean="0"/>
              <a:t>FSJSS RESPONSE TO Q#5:</a:t>
            </a:r>
            <a:endParaRPr lang="en-US" sz="2000" dirty="0"/>
          </a:p>
        </p:txBody>
      </p:sp>
    </p:spTree>
    <p:extLst>
      <p:ext uri="{BB962C8B-B14F-4D97-AF65-F5344CB8AC3E}">
        <p14:creationId xmlns:p14="http://schemas.microsoft.com/office/powerpoint/2010/main" val="403472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08795"/>
            <a:ext cx="12192000" cy="2045615"/>
          </a:xfrm>
          <a:prstGeom prst="rect">
            <a:avLst/>
          </a:prstGeom>
        </p:spPr>
      </p:pic>
      <p:pic>
        <p:nvPicPr>
          <p:cNvPr id="3" name="Picture 2"/>
          <p:cNvPicPr>
            <a:picLocks noChangeAspect="1"/>
          </p:cNvPicPr>
          <p:nvPr/>
        </p:nvPicPr>
        <p:blipFill>
          <a:blip r:embed="rId4"/>
          <a:stretch>
            <a:fillRect/>
          </a:stretch>
        </p:blipFill>
        <p:spPr>
          <a:xfrm>
            <a:off x="3283230" y="2083324"/>
            <a:ext cx="7082341" cy="4521009"/>
          </a:xfrm>
          <a:prstGeom prst="rect">
            <a:avLst/>
          </a:prstGeom>
        </p:spPr>
      </p:pic>
      <p:sp>
        <p:nvSpPr>
          <p:cNvPr id="4" name="Rectangle 3"/>
          <p:cNvSpPr/>
          <p:nvPr/>
        </p:nvSpPr>
        <p:spPr>
          <a:xfrm>
            <a:off x="187511" y="2343750"/>
            <a:ext cx="3095719" cy="400110"/>
          </a:xfrm>
          <a:prstGeom prst="rect">
            <a:avLst/>
          </a:prstGeom>
        </p:spPr>
        <p:txBody>
          <a:bodyPr wrap="none">
            <a:spAutoFit/>
          </a:bodyPr>
          <a:lstStyle/>
          <a:p>
            <a:r>
              <a:rPr lang="en-US" sz="2000" b="1" dirty="0" smtClean="0"/>
              <a:t>LDSS </a:t>
            </a:r>
            <a:r>
              <a:rPr lang="en-US" sz="2000" b="1" dirty="0"/>
              <a:t>RESPONSE TO </a:t>
            </a:r>
            <a:r>
              <a:rPr lang="en-US" sz="2000" b="1" dirty="0" smtClean="0"/>
              <a:t>Q#6:</a:t>
            </a:r>
            <a:endParaRPr lang="en-US" sz="2000" dirty="0"/>
          </a:p>
        </p:txBody>
      </p:sp>
    </p:spTree>
    <p:extLst>
      <p:ext uri="{BB962C8B-B14F-4D97-AF65-F5344CB8AC3E}">
        <p14:creationId xmlns:p14="http://schemas.microsoft.com/office/powerpoint/2010/main" val="279672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5981" y="1592426"/>
            <a:ext cx="5783332" cy="3846173"/>
          </a:xfrm>
          <a:prstGeom prst="rect">
            <a:avLst/>
          </a:prstGeom>
        </p:spPr>
      </p:pic>
      <p:sp>
        <p:nvSpPr>
          <p:cNvPr id="3" name="Rectangle 2"/>
          <p:cNvSpPr/>
          <p:nvPr/>
        </p:nvSpPr>
        <p:spPr>
          <a:xfrm>
            <a:off x="254366" y="1650668"/>
            <a:ext cx="3172663" cy="400110"/>
          </a:xfrm>
          <a:prstGeom prst="rect">
            <a:avLst/>
          </a:prstGeom>
        </p:spPr>
        <p:txBody>
          <a:bodyPr wrap="none">
            <a:spAutoFit/>
          </a:bodyPr>
          <a:lstStyle/>
          <a:p>
            <a:r>
              <a:rPr lang="en-US" sz="2000" b="1" dirty="0" smtClean="0"/>
              <a:t>FLESS </a:t>
            </a:r>
            <a:r>
              <a:rPr lang="en-US" sz="2000" b="1" dirty="0"/>
              <a:t>RESPONSE TO Q#6:</a:t>
            </a:r>
            <a:endParaRPr lang="en-US" sz="2000" dirty="0"/>
          </a:p>
        </p:txBody>
      </p:sp>
    </p:spTree>
    <p:extLst>
      <p:ext uri="{BB962C8B-B14F-4D97-AF65-F5344CB8AC3E}">
        <p14:creationId xmlns:p14="http://schemas.microsoft.com/office/powerpoint/2010/main" val="67283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7890" y="1446388"/>
            <a:ext cx="6726002" cy="4128299"/>
          </a:xfrm>
          <a:prstGeom prst="rect">
            <a:avLst/>
          </a:prstGeom>
        </p:spPr>
      </p:pic>
      <p:sp>
        <p:nvSpPr>
          <p:cNvPr id="3" name="Rectangle 2"/>
          <p:cNvSpPr/>
          <p:nvPr/>
        </p:nvSpPr>
        <p:spPr>
          <a:xfrm>
            <a:off x="184957" y="1584436"/>
            <a:ext cx="3172663" cy="400110"/>
          </a:xfrm>
          <a:prstGeom prst="rect">
            <a:avLst/>
          </a:prstGeom>
        </p:spPr>
        <p:txBody>
          <a:bodyPr wrap="none">
            <a:spAutoFit/>
          </a:bodyPr>
          <a:lstStyle/>
          <a:p>
            <a:r>
              <a:rPr lang="en-US" sz="2000" b="1" dirty="0" smtClean="0"/>
              <a:t>NVSS RESPONSE TO Q#6:</a:t>
            </a:r>
            <a:endParaRPr lang="en-US" sz="2000" dirty="0"/>
          </a:p>
        </p:txBody>
      </p:sp>
      <p:sp>
        <p:nvSpPr>
          <p:cNvPr id="4" name="Rectangle 3"/>
          <p:cNvSpPr/>
          <p:nvPr/>
        </p:nvSpPr>
        <p:spPr>
          <a:xfrm>
            <a:off x="3997346" y="5735383"/>
            <a:ext cx="6096000" cy="923330"/>
          </a:xfrm>
          <a:prstGeom prst="rect">
            <a:avLst/>
          </a:prstGeom>
        </p:spPr>
        <p:txBody>
          <a:bodyPr>
            <a:spAutoFit/>
          </a:bodyPr>
          <a:lstStyle/>
          <a:p>
            <a:pPr lvl="0" defTabSz="457200">
              <a:defRPr/>
            </a:pPr>
            <a:r>
              <a:rPr lang="en-US" dirty="0">
                <a:solidFill>
                  <a:prstClr val="black"/>
                </a:solidFill>
              </a:rPr>
              <a:t>Ken: Capstone seem less? How are we meeting all the needs? At risk kids? ELA 12? Will it impact graduation rates? </a:t>
            </a:r>
          </a:p>
        </p:txBody>
      </p:sp>
    </p:spTree>
    <p:extLst>
      <p:ext uri="{BB962C8B-B14F-4D97-AF65-F5344CB8AC3E}">
        <p14:creationId xmlns:p14="http://schemas.microsoft.com/office/powerpoint/2010/main" val="1885463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4937" y="1735070"/>
            <a:ext cx="7325275" cy="4196031"/>
          </a:xfrm>
          <a:prstGeom prst="rect">
            <a:avLst/>
          </a:prstGeom>
        </p:spPr>
      </p:pic>
      <p:sp>
        <p:nvSpPr>
          <p:cNvPr id="3" name="Rectangle 2"/>
          <p:cNvSpPr/>
          <p:nvPr/>
        </p:nvSpPr>
        <p:spPr>
          <a:xfrm>
            <a:off x="50199" y="1876560"/>
            <a:ext cx="3183885" cy="400110"/>
          </a:xfrm>
          <a:prstGeom prst="rect">
            <a:avLst/>
          </a:prstGeom>
        </p:spPr>
        <p:txBody>
          <a:bodyPr wrap="none">
            <a:spAutoFit/>
          </a:bodyPr>
          <a:lstStyle/>
          <a:p>
            <a:r>
              <a:rPr lang="en-US" sz="2000" b="1" dirty="0" smtClean="0"/>
              <a:t>FSJSS </a:t>
            </a:r>
            <a:r>
              <a:rPr lang="en-US" sz="2000" b="1" dirty="0"/>
              <a:t>RESPONSE TO Q#6:</a:t>
            </a:r>
            <a:endParaRPr lang="en-US" sz="2000" dirty="0"/>
          </a:p>
        </p:txBody>
      </p:sp>
    </p:spTree>
    <p:extLst>
      <p:ext uri="{BB962C8B-B14F-4D97-AF65-F5344CB8AC3E}">
        <p14:creationId xmlns:p14="http://schemas.microsoft.com/office/powerpoint/2010/main" val="1358385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144" y="1622977"/>
            <a:ext cx="12192000"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u="sng" dirty="0" smtClean="0">
                <a:solidFill>
                  <a:prstClr val="black"/>
                </a:solidFill>
                <a:latin typeface="Century Gothic" panose="020B0502020202020204"/>
              </a:rPr>
              <a:t>LDSS RESPONSES ON NEXT STEPS AND ACTION PLAN: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Next Steps: Theory of Change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Professionalism and working with children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These are the kids we have, how do we move them forward?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Communication- high expectations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Connectedness and relationships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Action Plan:</a:t>
            </a:r>
            <a:endPar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Increase culture and language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Values undermining structure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Accountability of all parties in equity scan. What is your role? Are you accountable?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Painting a picture of where kids are at and where we want them to be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What have I done or not done?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Own this collectively, cannot be another exercise and study about how our…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In order to extend our roots of reconciliation and build upon our successes, we will need to increase our value that all people can be successful and have accountability to our children.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06240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496" y="1081644"/>
            <a:ext cx="12192000" cy="6247864"/>
          </a:xfrm>
          <a:prstGeom prst="rect">
            <a:avLst/>
          </a:prstGeom>
          <a:noFill/>
        </p:spPr>
        <p:txBody>
          <a:bodyPr wrap="square" rtlCol="0">
            <a:spAutoFit/>
          </a:bodyPr>
          <a:lstStyle/>
          <a:p>
            <a:pPr defTabSz="457200"/>
            <a:endParaRPr lang="en-US" sz="2000" b="1" u="sng" dirty="0" smtClean="0">
              <a:solidFill>
                <a:prstClr val="black"/>
              </a:solidFill>
            </a:endParaRPr>
          </a:p>
          <a:p>
            <a:pPr defTabSz="457200"/>
            <a:r>
              <a:rPr lang="en-US" b="1" u="sng" dirty="0" smtClean="0">
                <a:solidFill>
                  <a:prstClr val="black"/>
                </a:solidFill>
              </a:rPr>
              <a:t>FLESS RESPONSES </a:t>
            </a:r>
            <a:r>
              <a:rPr lang="en-US" b="1" u="sng" dirty="0">
                <a:solidFill>
                  <a:prstClr val="black"/>
                </a:solidFill>
              </a:rPr>
              <a:t>ON NEXT STEPS AND ACTION PLAN</a:t>
            </a:r>
            <a:r>
              <a:rPr lang="en-US" b="1" u="sng" dirty="0" smtClean="0">
                <a:solidFill>
                  <a:prstClr val="black"/>
                </a:solidFill>
              </a:rPr>
              <a:t>:</a:t>
            </a:r>
            <a:endParaRPr kumimoji="0" lang="en-US" b="1" i="0" u="none" strike="noStrike" kern="1200" cap="none" spc="0" normalizeH="0" baseline="0" noProof="0" dirty="0" smtClean="0">
              <a:ln>
                <a:noFill/>
              </a:ln>
              <a:solidFill>
                <a:prstClr val="black"/>
              </a:solidFill>
              <a:effectLst/>
              <a:uLnTx/>
              <a:uFillTx/>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uLnTx/>
                <a:uFillTx/>
                <a:latin typeface="Century Gothic" panose="020B0502020202020204"/>
              </a:rPr>
              <a:t>Next Steps: Theory of Change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Traditional learning: community, school and land.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Invitation to knowledge holders.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Culture and Language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uLnTx/>
                <a:uFillTx/>
                <a:latin typeface="Century Gothic" panose="020B0502020202020204"/>
              </a:rPr>
              <a:t>Action Plan:</a:t>
            </a:r>
            <a:endParaRPr kumimoji="0" lang="en-US" b="0" i="0" u="none" strike="noStrike" kern="1200" cap="none" spc="0" normalizeH="0" baseline="0" noProof="0" dirty="0" smtClean="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Century Gothic" panose="020B0502020202020204"/>
              </a:rPr>
              <a:t>Have FNEC Calendars included on calendar </a:t>
            </a:r>
            <a:r>
              <a:rPr kumimoji="0" lang="en-US" b="0" i="0" u="none" strike="noStrike" kern="1200" cap="none" spc="0" normalizeH="0" baseline="0" noProof="0" dirty="0" smtClean="0">
                <a:ln>
                  <a:noFill/>
                </a:ln>
                <a:solidFill>
                  <a:prstClr val="black"/>
                </a:solidFill>
                <a:effectLst/>
                <a:uLnTx/>
                <a:uFillTx/>
                <a:latin typeface="Century Gothic" panose="020B0502020202020204"/>
              </a:rPr>
              <a:t>portal. </a:t>
            </a:r>
            <a:endParaRPr kumimoji="0" lang="en-US" b="0" i="0" u="none" strike="noStrike" kern="1200" cap="none" spc="0" normalizeH="0" baseline="0" noProof="0" dirty="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Head Start- Nadleh </a:t>
            </a:r>
            <a:r>
              <a:rPr kumimoji="0" lang="en-US" b="0" i="0" u="none" strike="noStrike" kern="1200" cap="none" spc="0" normalizeH="0" baseline="0" noProof="0" dirty="0">
                <a:ln>
                  <a:noFill/>
                </a:ln>
                <a:solidFill>
                  <a:prstClr val="black"/>
                </a:solidFill>
                <a:effectLst/>
                <a:uLnTx/>
                <a:uFillTx/>
                <a:latin typeface="Century Gothic" panose="020B0502020202020204"/>
              </a:rPr>
              <a:t>Language event. </a:t>
            </a:r>
            <a:endParaRPr kumimoji="0" lang="en-US" b="0" i="0" u="none" strike="noStrike" kern="1200" cap="none" spc="0" normalizeH="0" baseline="0" noProof="0" dirty="0" smtClean="0">
              <a:ln>
                <a:noFill/>
              </a:ln>
              <a:solidFill>
                <a:prstClr val="black"/>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Century Gothic" panose="020B0502020202020204"/>
              </a:rPr>
              <a:t>Head </a:t>
            </a:r>
            <a:r>
              <a:rPr kumimoji="0" lang="en-US" b="0" i="0" u="none" strike="noStrike" kern="1200" cap="none" spc="0" normalizeH="0" baseline="0" noProof="0" dirty="0" smtClean="0">
                <a:ln>
                  <a:noFill/>
                </a:ln>
                <a:solidFill>
                  <a:prstClr val="black"/>
                </a:solidFill>
                <a:effectLst/>
                <a:uLnTx/>
                <a:uFillTx/>
                <a:latin typeface="Century Gothic" panose="020B0502020202020204"/>
              </a:rPr>
              <a:t>Start-</a:t>
            </a:r>
            <a:r>
              <a:rPr kumimoji="0" lang="en-US" b="0" i="0" u="none" strike="noStrike" kern="1200" cap="none" spc="0" normalizeH="0" baseline="0" noProof="0" dirty="0">
                <a:ln>
                  <a:noFill/>
                </a:ln>
                <a:solidFill>
                  <a:prstClr val="black"/>
                </a:solidFill>
                <a:effectLst/>
                <a:uLnTx/>
                <a:uFillTx/>
                <a:latin typeface="Century Gothic" panose="020B0502020202020204"/>
              </a:rPr>
              <a:t> </a:t>
            </a:r>
            <a:r>
              <a:rPr kumimoji="0" lang="en-US" b="0" i="0" u="none" strike="noStrike" kern="1200" cap="none" spc="0" normalizeH="0" baseline="0" noProof="0" dirty="0" smtClean="0">
                <a:ln>
                  <a:noFill/>
                </a:ln>
                <a:solidFill>
                  <a:prstClr val="black"/>
                </a:solidFill>
                <a:effectLst/>
                <a:uLnTx/>
                <a:uFillTx/>
                <a:latin typeface="Century Gothic" panose="020B0502020202020204"/>
              </a:rPr>
              <a:t>Stellat’en Toddlers Language Nest.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Grade </a:t>
            </a:r>
            <a:r>
              <a:rPr kumimoji="0" lang="en-US" b="0" i="0" u="none" strike="noStrike" kern="1200" cap="none" spc="0" normalizeH="0" baseline="0" noProof="0" dirty="0">
                <a:ln>
                  <a:noFill/>
                </a:ln>
                <a:solidFill>
                  <a:prstClr val="black"/>
                </a:solidFill>
                <a:effectLst/>
                <a:uLnTx/>
                <a:uFillTx/>
                <a:latin typeface="Century Gothic" panose="020B0502020202020204"/>
              </a:rPr>
              <a:t>10 Teacher.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Strengthen relationships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More hands on, more out of the classroom (FPPL)</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Place-Based learning experiences (Sarah John, Math NVSS)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Knowing the reasons you are learning, relevancy.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Gap with parents and schools, connect with Aboriginal Education Staff</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Comfort within school</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HSC included more, more connections in the community.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 Strengthen student relationships with teachers, friends and family so they have enough support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Century Gothic" panose="020B0502020202020204"/>
              </a:rPr>
              <a:t> Need more thorough teaching. </a:t>
            </a:r>
            <a:endParaRPr kumimoji="0" lang="en-US" b="0" i="0" u="none" strike="noStrike" kern="1200" cap="none" spc="0" normalizeH="0" baseline="0" noProof="0" dirty="0">
              <a:ln>
                <a:noFill/>
              </a:ln>
              <a:solidFill>
                <a:prstClr val="black"/>
              </a:solidFill>
              <a:effectLst/>
              <a:uLnTx/>
              <a:uFillTx/>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9799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277" y="1336004"/>
            <a:ext cx="11490385" cy="5632311"/>
          </a:xfrm>
          <a:prstGeom prst="rect">
            <a:avLst/>
          </a:prstGeom>
        </p:spPr>
        <p:txBody>
          <a:bodyPr wrap="square">
            <a:spAutoFit/>
          </a:bodyPr>
          <a:lstStyle/>
          <a:p>
            <a:pPr lvl="0" defTabSz="457200" fontAlgn="t">
              <a:defRPr/>
            </a:pPr>
            <a:r>
              <a:rPr lang="en-US" sz="2000" b="1" u="sng" dirty="0" smtClean="0">
                <a:solidFill>
                  <a:prstClr val="black"/>
                </a:solidFill>
              </a:rPr>
              <a:t>CONTINUATION OF LDSS RESPONSES</a:t>
            </a:r>
            <a:r>
              <a:rPr lang="en-US" sz="2000" b="1" u="sng" dirty="0">
                <a:solidFill>
                  <a:prstClr val="black"/>
                </a:solidFill>
              </a:rPr>
              <a:t> TO Q#1 </a:t>
            </a:r>
            <a:r>
              <a:rPr lang="en-US" sz="2000" b="1" u="sng" dirty="0" smtClean="0">
                <a:solidFill>
                  <a:prstClr val="black"/>
                </a:solidFill>
              </a:rPr>
              <a:t>:</a:t>
            </a:r>
          </a:p>
          <a:p>
            <a:pPr marL="285750" lvl="0" indent="-285750" defTabSz="457200" fontAlgn="t">
              <a:buFont typeface="Arial" panose="020B0604020202020204" pitchFamily="34" charset="0"/>
              <a:buChar char="•"/>
              <a:defRPr/>
            </a:pPr>
            <a:r>
              <a:rPr lang="en-US" sz="2000" dirty="0">
                <a:solidFill>
                  <a:prstClr val="black"/>
                </a:solidFill>
              </a:rPr>
              <a:t>There are good ideas </a:t>
            </a:r>
          </a:p>
          <a:p>
            <a:pPr marL="285750" lvl="0" indent="-285750" defTabSz="457200" fontAlgn="t">
              <a:buFont typeface="Arial" panose="020B0604020202020204" pitchFamily="34" charset="0"/>
              <a:buChar char="•"/>
              <a:defRPr/>
            </a:pPr>
            <a:r>
              <a:rPr lang="en-US" sz="2000" dirty="0">
                <a:solidFill>
                  <a:prstClr val="black"/>
                </a:solidFill>
              </a:rPr>
              <a:t>Still a long way to go. Initial steps are being taken. More cooperation and feedback required between different groups/partners.</a:t>
            </a:r>
          </a:p>
          <a:p>
            <a:pPr marL="285750" lvl="0" indent="-285750" defTabSz="457200" fontAlgn="t">
              <a:buFont typeface="Arial" panose="020B0604020202020204" pitchFamily="34" charset="0"/>
              <a:buChar char="•"/>
              <a:defRPr/>
            </a:pPr>
            <a:r>
              <a:rPr lang="en-US" sz="2000" dirty="0" smtClean="0">
                <a:solidFill>
                  <a:prstClr val="black"/>
                </a:solidFill>
              </a:rPr>
              <a:t>Overall</a:t>
            </a:r>
            <a:r>
              <a:rPr lang="en-US" sz="2000" dirty="0">
                <a:solidFill>
                  <a:prstClr val="black"/>
                </a:solidFill>
              </a:rPr>
              <a:t>, the feedback tells us that we have some work to do, especially with policy and governance. It was apparent, though, that some of the stakeholders are not aware of the positive measures that are being taken in the Learning Environment and Pedagogical Core domains. </a:t>
            </a:r>
          </a:p>
          <a:p>
            <a:pPr marL="285750" lvl="0" indent="-285750" defTabSz="457200" fontAlgn="t">
              <a:buFont typeface="Arial" panose="020B0604020202020204" pitchFamily="34" charset="0"/>
              <a:buChar char="•"/>
              <a:defRPr/>
            </a:pPr>
            <a:r>
              <a:rPr lang="en-US" sz="2000" dirty="0">
                <a:solidFill>
                  <a:prstClr val="black"/>
                </a:solidFill>
              </a:rPr>
              <a:t>We have a lot of work to do, need for a common understanding. </a:t>
            </a:r>
          </a:p>
          <a:p>
            <a:pPr marL="285750" lvl="0" indent="-285750" defTabSz="457200" fontAlgn="t">
              <a:buFont typeface="Arial" panose="020B0604020202020204" pitchFamily="34" charset="0"/>
              <a:buChar char="•"/>
              <a:defRPr/>
            </a:pPr>
            <a:r>
              <a:rPr lang="en-US" sz="2000" dirty="0">
                <a:solidFill>
                  <a:prstClr val="black"/>
                </a:solidFill>
              </a:rPr>
              <a:t>Sustained change is hard. Speaks to complexity</a:t>
            </a:r>
          </a:p>
          <a:p>
            <a:pPr marL="285750" lvl="0" indent="-285750" defTabSz="457200" fontAlgn="t">
              <a:buFont typeface="Arial" panose="020B0604020202020204" pitchFamily="34" charset="0"/>
              <a:buChar char="•"/>
              <a:defRPr/>
            </a:pPr>
            <a:r>
              <a:rPr lang="en-US" sz="2000" dirty="0" smtClean="0">
                <a:solidFill>
                  <a:prstClr val="black"/>
                </a:solidFill>
              </a:rPr>
              <a:t>Communication</a:t>
            </a:r>
            <a:r>
              <a:rPr lang="en-US" sz="2000" dirty="0">
                <a:solidFill>
                  <a:prstClr val="black"/>
                </a:solidFill>
              </a:rPr>
              <a:t>, Aboriginal Education Newsletter, success stories- see Q#14</a:t>
            </a:r>
          </a:p>
          <a:p>
            <a:pPr marL="285750" lvl="0" indent="-285750" defTabSz="457200" fontAlgn="t">
              <a:buFont typeface="Arial" panose="020B0604020202020204" pitchFamily="34" charset="0"/>
              <a:buChar char="•"/>
              <a:defRPr/>
            </a:pPr>
            <a:r>
              <a:rPr lang="en-US" sz="2000" dirty="0">
                <a:solidFill>
                  <a:prstClr val="black"/>
                </a:solidFill>
              </a:rPr>
              <a:t>Relationships with families and community. </a:t>
            </a:r>
          </a:p>
          <a:p>
            <a:pPr marL="285750" lvl="0" indent="-285750" defTabSz="457200" fontAlgn="t">
              <a:buFont typeface="Arial" panose="020B0604020202020204" pitchFamily="34" charset="0"/>
              <a:buChar char="•"/>
              <a:defRPr/>
            </a:pPr>
            <a:r>
              <a:rPr lang="en-US" sz="2000" dirty="0">
                <a:solidFill>
                  <a:prstClr val="black"/>
                </a:solidFill>
              </a:rPr>
              <a:t>Research Aboriginal Education</a:t>
            </a:r>
          </a:p>
          <a:p>
            <a:pPr marL="285750" lvl="0" indent="-285750" defTabSz="457200" fontAlgn="t">
              <a:buFont typeface="Arial" panose="020B0604020202020204" pitchFamily="34" charset="0"/>
              <a:buChar char="•"/>
              <a:defRPr/>
            </a:pPr>
            <a:r>
              <a:rPr lang="en-US" sz="2000" dirty="0">
                <a:solidFill>
                  <a:prstClr val="black"/>
                </a:solidFill>
              </a:rPr>
              <a:t>Non status, on reserve- school based</a:t>
            </a:r>
          </a:p>
          <a:p>
            <a:pPr marL="285750" lvl="0" indent="-285750" defTabSz="457200" fontAlgn="t">
              <a:buFont typeface="Arial" panose="020B0604020202020204" pitchFamily="34" charset="0"/>
              <a:buChar char="•"/>
              <a:defRPr/>
            </a:pPr>
            <a:r>
              <a:rPr lang="en-US" sz="2000" dirty="0">
                <a:solidFill>
                  <a:prstClr val="black"/>
                </a:solidFill>
              </a:rPr>
              <a:t>13 community meetings for findings, web portal. </a:t>
            </a:r>
          </a:p>
          <a:p>
            <a:pPr marL="285750" lvl="0" indent="-285750" defTabSz="457200" fontAlgn="t">
              <a:buFont typeface="Arial" panose="020B0604020202020204" pitchFamily="34" charset="0"/>
              <a:buChar char="•"/>
              <a:defRPr/>
            </a:pPr>
            <a:r>
              <a:rPr lang="en-US" sz="2000" dirty="0">
                <a:solidFill>
                  <a:prstClr val="black"/>
                </a:solidFill>
              </a:rPr>
              <a:t>Stakeholder voice: round table- how do we continue this structure? Why can’t we sustain it?</a:t>
            </a:r>
          </a:p>
          <a:p>
            <a:pPr marL="285750" lvl="0" indent="-285750" defTabSz="457200" fontAlgn="t">
              <a:buFont typeface="Arial" panose="020B0604020202020204" pitchFamily="34" charset="0"/>
              <a:buChar char="•"/>
              <a:defRPr/>
            </a:pPr>
            <a:r>
              <a:rPr lang="en-US" sz="2000" dirty="0">
                <a:solidFill>
                  <a:prstClr val="black"/>
                </a:solidFill>
              </a:rPr>
              <a:t>Lack of parent involvement- research about parent involvement. </a:t>
            </a:r>
            <a:endParaRPr lang="en-US" sz="2000" dirty="0">
              <a:solidFill>
                <a:prstClr val="black"/>
              </a:solidFill>
            </a:endParaRPr>
          </a:p>
        </p:txBody>
      </p:sp>
    </p:spTree>
    <p:extLst>
      <p:ext uri="{BB962C8B-B14F-4D97-AF65-F5344CB8AC3E}">
        <p14:creationId xmlns:p14="http://schemas.microsoft.com/office/powerpoint/2010/main" val="292649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07374"/>
            <a:ext cx="12192000"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Next Steps: Theory of Change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Using tools to connect students and families in an authentic way Connection to community and culture, already connecting with Saikuz</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Using learner profiles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Developing authentic relationships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Action Plan:</a:t>
            </a:r>
            <a:endPar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Persistence with community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Personal contact with students and families.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Connections with family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Increase school and family relationships including the personal and understand where people are at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Authentic relationships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Authentic conversations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Explore new things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3" name="Rectangle 2"/>
          <p:cNvSpPr/>
          <p:nvPr/>
        </p:nvSpPr>
        <p:spPr>
          <a:xfrm>
            <a:off x="0" y="1398061"/>
            <a:ext cx="6583854" cy="400110"/>
          </a:xfrm>
          <a:prstGeom prst="rect">
            <a:avLst/>
          </a:prstGeom>
        </p:spPr>
        <p:txBody>
          <a:bodyPr wrap="none">
            <a:spAutoFit/>
          </a:bodyPr>
          <a:lstStyle/>
          <a:p>
            <a:pPr defTabSz="457200"/>
            <a:r>
              <a:rPr lang="en-US" sz="2000" b="1" u="sng" dirty="0" smtClean="0">
                <a:solidFill>
                  <a:prstClr val="black"/>
                </a:solidFill>
              </a:rPr>
              <a:t>NVSS </a:t>
            </a:r>
            <a:r>
              <a:rPr lang="en-US" sz="2000" b="1" u="sng" dirty="0">
                <a:solidFill>
                  <a:prstClr val="black"/>
                </a:solidFill>
              </a:rPr>
              <a:t>RESPONSES ON NEXT STEPS AND ACTION PLAN:</a:t>
            </a:r>
            <a:endParaRPr lang="en-US" sz="2000" b="1" u="sng" dirty="0">
              <a:solidFill>
                <a:prstClr val="black"/>
              </a:solidFill>
            </a:endParaRPr>
          </a:p>
        </p:txBody>
      </p:sp>
    </p:spTree>
    <p:extLst>
      <p:ext uri="{BB962C8B-B14F-4D97-AF65-F5344CB8AC3E}">
        <p14:creationId xmlns:p14="http://schemas.microsoft.com/office/powerpoint/2010/main" val="3837985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018" y="1027583"/>
            <a:ext cx="11544300"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u="sng" dirty="0" smtClean="0">
                <a:solidFill>
                  <a:prstClr val="black"/>
                </a:solidFill>
                <a:latin typeface="Century Gothic" panose="020B0502020202020204"/>
              </a:rPr>
              <a:t>NVSS ADDITIONAL NOTES: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Equity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scan, teacher leads, meeting, how do they facilitate?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Pull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all data and send to </a:t>
            </a: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schools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May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schedule equity scan district team </a:t>
            </a: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meeting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NVSS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9 &amp;10 middle years ends at </a:t>
            </a: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Rescheduling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My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Ed data lists to team</a:t>
            </a:r>
          </a:p>
        </p:txBody>
      </p:sp>
      <p:sp>
        <p:nvSpPr>
          <p:cNvPr id="3" name="Rectangle 2"/>
          <p:cNvSpPr/>
          <p:nvPr/>
        </p:nvSpPr>
        <p:spPr>
          <a:xfrm>
            <a:off x="170018" y="3145321"/>
            <a:ext cx="6120746" cy="369332"/>
          </a:xfrm>
          <a:prstGeom prst="rect">
            <a:avLst/>
          </a:prstGeom>
        </p:spPr>
        <p:txBody>
          <a:bodyPr wrap="square">
            <a:spAutoFit/>
          </a:bodyPr>
          <a:lstStyle/>
          <a:p>
            <a:pPr defTabSz="457200"/>
            <a:r>
              <a:rPr lang="en-US" b="1" u="sng" dirty="0" smtClean="0">
                <a:solidFill>
                  <a:prstClr val="black"/>
                </a:solidFill>
              </a:rPr>
              <a:t>FSJSS </a:t>
            </a:r>
            <a:r>
              <a:rPr lang="en-US" b="1" u="sng" dirty="0">
                <a:solidFill>
                  <a:prstClr val="black"/>
                </a:solidFill>
              </a:rPr>
              <a:t>RESPONSES ON NEXT STEPS AND ACTION PLAN:</a:t>
            </a:r>
            <a:endParaRPr lang="en-US" b="1" u="sng" dirty="0">
              <a:solidFill>
                <a:prstClr val="black"/>
              </a:solidFill>
            </a:endParaRPr>
          </a:p>
        </p:txBody>
      </p:sp>
      <p:sp>
        <p:nvSpPr>
          <p:cNvPr id="4" name="Rectangle 3"/>
          <p:cNvSpPr/>
          <p:nvPr/>
        </p:nvSpPr>
        <p:spPr>
          <a:xfrm>
            <a:off x="215497" y="3514653"/>
            <a:ext cx="11246536" cy="3416320"/>
          </a:xfrm>
          <a:prstGeom prst="rect">
            <a:avLst/>
          </a:prstGeom>
        </p:spPr>
        <p:txBody>
          <a:bodyPr wrap="square">
            <a:spAutoFit/>
          </a:bodyPr>
          <a:lstStyle/>
          <a:p>
            <a:pPr lvl="0" defTabSz="457200">
              <a:defRPr/>
            </a:pPr>
            <a:r>
              <a:rPr lang="en-US" b="1" dirty="0">
                <a:solidFill>
                  <a:prstClr val="black"/>
                </a:solidFill>
              </a:rPr>
              <a:t>Next Steps: Theory of Change</a:t>
            </a:r>
          </a:p>
          <a:p>
            <a:pPr marL="285750" lvl="0" indent="-285750" defTabSz="457200">
              <a:buFont typeface="Arial" panose="020B0604020202020204" pitchFamily="34" charset="0"/>
              <a:buChar char="•"/>
              <a:defRPr/>
            </a:pPr>
            <a:r>
              <a:rPr lang="en-US" dirty="0">
                <a:solidFill>
                  <a:prstClr val="black"/>
                </a:solidFill>
              </a:rPr>
              <a:t>Foundational- 4 Clans</a:t>
            </a:r>
          </a:p>
          <a:p>
            <a:pPr marL="285750" lvl="0" indent="-285750" defTabSz="457200">
              <a:buFont typeface="Arial" panose="020B0604020202020204" pitchFamily="34" charset="0"/>
              <a:buChar char="•"/>
              <a:defRPr/>
            </a:pPr>
            <a:r>
              <a:rPr lang="en-US" dirty="0">
                <a:solidFill>
                  <a:prstClr val="black"/>
                </a:solidFill>
              </a:rPr>
              <a:t>Not fit a model of change</a:t>
            </a:r>
          </a:p>
          <a:p>
            <a:pPr marL="285750" lvl="0" indent="-285750" defTabSz="457200">
              <a:buFont typeface="Arial" panose="020B0604020202020204" pitchFamily="34" charset="0"/>
              <a:buChar char="•"/>
              <a:defRPr/>
            </a:pPr>
            <a:r>
              <a:rPr lang="en-US" dirty="0">
                <a:solidFill>
                  <a:prstClr val="black"/>
                </a:solidFill>
              </a:rPr>
              <a:t>Four Seasons Model</a:t>
            </a:r>
          </a:p>
          <a:p>
            <a:pPr marL="285750" lvl="0" indent="-285750" defTabSz="457200">
              <a:buFont typeface="Arial" panose="020B0604020202020204" pitchFamily="34" charset="0"/>
              <a:buChar char="•"/>
              <a:defRPr/>
            </a:pPr>
            <a:r>
              <a:rPr lang="en-US" dirty="0">
                <a:solidFill>
                  <a:prstClr val="black"/>
                </a:solidFill>
              </a:rPr>
              <a:t>Watershed Model</a:t>
            </a:r>
          </a:p>
          <a:p>
            <a:pPr marL="285750" lvl="0" indent="-285750" defTabSz="457200">
              <a:buFont typeface="Arial" panose="020B0604020202020204" pitchFamily="34" charset="0"/>
              <a:buChar char="•"/>
              <a:defRPr/>
            </a:pPr>
            <a:r>
              <a:rPr lang="en-US" dirty="0">
                <a:solidFill>
                  <a:prstClr val="black"/>
                </a:solidFill>
              </a:rPr>
              <a:t>Collecting our voices, shifting our narratives</a:t>
            </a:r>
          </a:p>
          <a:p>
            <a:pPr lvl="0" defTabSz="457200">
              <a:defRPr/>
            </a:pPr>
            <a:endParaRPr lang="en-US" sz="1200" dirty="0">
              <a:solidFill>
                <a:prstClr val="black"/>
              </a:solidFill>
            </a:endParaRPr>
          </a:p>
          <a:p>
            <a:pPr lvl="0" defTabSz="457200">
              <a:defRPr/>
            </a:pPr>
            <a:r>
              <a:rPr lang="en-US" b="1" dirty="0">
                <a:solidFill>
                  <a:prstClr val="black"/>
                </a:solidFill>
              </a:rPr>
              <a:t>Action Plan:</a:t>
            </a:r>
            <a:endParaRPr lang="en-US" dirty="0">
              <a:solidFill>
                <a:prstClr val="black"/>
              </a:solidFill>
            </a:endParaRPr>
          </a:p>
          <a:p>
            <a:pPr marL="342900" lvl="0" indent="-342900" defTabSz="457200">
              <a:buFont typeface="+mj-lt"/>
              <a:buAutoNum type="arabicPeriod"/>
              <a:defRPr/>
            </a:pPr>
            <a:r>
              <a:rPr lang="en-US" dirty="0">
                <a:solidFill>
                  <a:prstClr val="black"/>
                </a:solidFill>
              </a:rPr>
              <a:t>Salmon Restoration</a:t>
            </a:r>
          </a:p>
          <a:p>
            <a:pPr marL="342900" lvl="0" indent="-342900" defTabSz="457200">
              <a:buFont typeface="+mj-lt"/>
              <a:buAutoNum type="arabicPeriod"/>
              <a:defRPr/>
            </a:pPr>
            <a:r>
              <a:rPr lang="en-US" dirty="0">
                <a:solidFill>
                  <a:prstClr val="black"/>
                </a:solidFill>
              </a:rPr>
              <a:t>Honoring Perspectives</a:t>
            </a:r>
          </a:p>
          <a:p>
            <a:pPr marL="342900" lvl="0" indent="-342900" defTabSz="457200">
              <a:buFont typeface="+mj-lt"/>
              <a:buAutoNum type="arabicPeriod"/>
              <a:defRPr/>
            </a:pPr>
            <a:r>
              <a:rPr lang="en-US" dirty="0">
                <a:solidFill>
                  <a:prstClr val="black"/>
                </a:solidFill>
              </a:rPr>
              <a:t>Clan meanings by nation? Responsibilities?</a:t>
            </a:r>
          </a:p>
          <a:p>
            <a:pPr marL="342900" lvl="0" indent="-342900" defTabSz="457200">
              <a:buFont typeface="+mj-lt"/>
              <a:buAutoNum type="arabicPeriod"/>
              <a:defRPr/>
            </a:pPr>
            <a:r>
              <a:rPr lang="en-US" dirty="0">
                <a:solidFill>
                  <a:prstClr val="black"/>
                </a:solidFill>
              </a:rPr>
              <a:t>Research a doorway into our schools (for parents)</a:t>
            </a:r>
            <a:endParaRPr lang="en-US" dirty="0">
              <a:solidFill>
                <a:prstClr val="black"/>
              </a:solidFill>
            </a:endParaRPr>
          </a:p>
        </p:txBody>
      </p:sp>
    </p:spTree>
    <p:extLst>
      <p:ext uri="{BB962C8B-B14F-4D97-AF65-F5344CB8AC3E}">
        <p14:creationId xmlns:p14="http://schemas.microsoft.com/office/powerpoint/2010/main" val="292166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540" y="1451297"/>
            <a:ext cx="11007305" cy="5324535"/>
          </a:xfrm>
          <a:prstGeom prst="rect">
            <a:avLst/>
          </a:prstGeom>
        </p:spPr>
        <p:txBody>
          <a:bodyPr wrap="square">
            <a:spAutoFit/>
          </a:bodyPr>
          <a:lstStyle/>
          <a:p>
            <a:pPr lvl="0" defTabSz="457200">
              <a:defRPr/>
            </a:pPr>
            <a:r>
              <a:rPr lang="en-US" sz="2000" b="1" u="sng" dirty="0" smtClean="0">
                <a:solidFill>
                  <a:prstClr val="black"/>
                </a:solidFill>
              </a:rPr>
              <a:t>FLESS RESPONSES</a:t>
            </a:r>
            <a:r>
              <a:rPr lang="en-US" sz="2000" b="1" u="sng" dirty="0">
                <a:solidFill>
                  <a:prstClr val="black"/>
                </a:solidFill>
              </a:rPr>
              <a:t> TO Q#1 </a:t>
            </a:r>
            <a:r>
              <a:rPr lang="en-US" sz="2000" b="1" u="sng" dirty="0" smtClean="0">
                <a:solidFill>
                  <a:prstClr val="black"/>
                </a:solidFill>
              </a:rPr>
              <a:t>:</a:t>
            </a:r>
          </a:p>
          <a:p>
            <a:pPr marL="285750" lvl="0" indent="-285750" defTabSz="457200">
              <a:buFont typeface="Arial" panose="020B0604020202020204" pitchFamily="34" charset="0"/>
              <a:buChar char="•"/>
              <a:defRPr/>
            </a:pPr>
            <a:r>
              <a:rPr lang="en-US" sz="2000" dirty="0" smtClean="0">
                <a:solidFill>
                  <a:prstClr val="black"/>
                </a:solidFill>
              </a:rPr>
              <a:t>While progress has been made in regards to community engagement, we must continue to strengthen our relationship. We still don't have language programs, how can we address that deficit?</a:t>
            </a:r>
          </a:p>
          <a:p>
            <a:pPr marL="285750" lvl="0" indent="-285750" defTabSz="457200">
              <a:buFont typeface="Arial" panose="020B0604020202020204" pitchFamily="34" charset="0"/>
              <a:buChar char="•"/>
              <a:defRPr/>
            </a:pPr>
            <a:r>
              <a:rPr lang="en-US" sz="2000" dirty="0" smtClean="0">
                <a:solidFill>
                  <a:prstClr val="black"/>
                </a:solidFill>
              </a:rPr>
              <a:t>We have some work to do </a:t>
            </a:r>
          </a:p>
          <a:p>
            <a:pPr marL="285750" lvl="0" indent="-285750" defTabSz="457200">
              <a:buFont typeface="Arial" panose="020B0604020202020204" pitchFamily="34" charset="0"/>
              <a:buChar char="•"/>
              <a:defRPr/>
            </a:pPr>
            <a:r>
              <a:rPr lang="en-US" sz="2000" dirty="0" smtClean="0">
                <a:solidFill>
                  <a:prstClr val="black"/>
                </a:solidFill>
              </a:rPr>
              <a:t>We've got a long way to go in a lot of areas. It looks like a good start and the meeting was successful, but we need to create a really solid foundation and go forward from there. </a:t>
            </a:r>
          </a:p>
          <a:p>
            <a:pPr marL="285750" lvl="0" indent="-285750" defTabSz="457200">
              <a:buFont typeface="Arial" panose="020B0604020202020204" pitchFamily="34" charset="0"/>
              <a:buChar char="•"/>
              <a:defRPr/>
            </a:pPr>
            <a:r>
              <a:rPr lang="en-US" sz="2000" dirty="0" smtClean="0">
                <a:solidFill>
                  <a:prstClr val="black"/>
                </a:solidFill>
              </a:rPr>
              <a:t>My thoughts are that we as parents aligning with the teachers can successfully help all students attain their high school diploma. </a:t>
            </a:r>
          </a:p>
          <a:p>
            <a:pPr marL="285750" lvl="0" indent="-285750" defTabSz="457200">
              <a:buFont typeface="Arial" panose="020B0604020202020204" pitchFamily="34" charset="0"/>
              <a:buChar char="•"/>
              <a:defRPr/>
            </a:pPr>
            <a:endParaRPr lang="en-US" sz="2000" dirty="0" smtClean="0">
              <a:solidFill>
                <a:prstClr val="black"/>
              </a:solidFill>
            </a:endParaRPr>
          </a:p>
          <a:p>
            <a:pPr lvl="0" defTabSz="457200">
              <a:defRPr/>
            </a:pPr>
            <a:r>
              <a:rPr lang="en-US" sz="2000" b="1" u="sng" dirty="0" smtClean="0">
                <a:solidFill>
                  <a:prstClr val="black"/>
                </a:solidFill>
              </a:rPr>
              <a:t>NVSS RESPONSES</a:t>
            </a:r>
            <a:r>
              <a:rPr lang="en-US" sz="2000" b="1" u="sng" dirty="0">
                <a:solidFill>
                  <a:prstClr val="black"/>
                </a:solidFill>
              </a:rPr>
              <a:t> TO Q#1 </a:t>
            </a:r>
            <a:r>
              <a:rPr lang="en-US" sz="2000" b="1" u="sng" dirty="0" smtClean="0">
                <a:solidFill>
                  <a:prstClr val="black"/>
                </a:solidFill>
              </a:rPr>
              <a:t>:</a:t>
            </a:r>
          </a:p>
          <a:p>
            <a:pPr marL="285750" lvl="0" indent="-285750" defTabSz="457200">
              <a:buFont typeface="Arial" panose="020B0604020202020204" pitchFamily="34" charset="0"/>
              <a:buChar char="•"/>
              <a:defRPr/>
            </a:pPr>
            <a:r>
              <a:rPr lang="en-US" sz="2000" dirty="0" smtClean="0">
                <a:solidFill>
                  <a:prstClr val="black"/>
                </a:solidFill>
              </a:rPr>
              <a:t>That </a:t>
            </a:r>
            <a:r>
              <a:rPr lang="en-US" sz="2000" dirty="0">
                <a:solidFill>
                  <a:prstClr val="black"/>
                </a:solidFill>
              </a:rPr>
              <a:t>there is still a lot if work to be done</a:t>
            </a:r>
          </a:p>
          <a:p>
            <a:pPr marL="285750" lvl="0" indent="-285750" defTabSz="457200">
              <a:buFont typeface="Arial" panose="020B0604020202020204" pitchFamily="34" charset="0"/>
              <a:buChar char="•"/>
              <a:defRPr/>
            </a:pPr>
            <a:r>
              <a:rPr lang="en-US" sz="2000" dirty="0">
                <a:solidFill>
                  <a:prstClr val="black"/>
                </a:solidFill>
              </a:rPr>
              <a:t>The feedback was good. Some interesting trends. Looks like we have some work to do. </a:t>
            </a:r>
          </a:p>
          <a:p>
            <a:pPr marL="285750" lvl="0" indent="-285750" defTabSz="457200">
              <a:buFont typeface="Arial" panose="020B0604020202020204" pitchFamily="34" charset="0"/>
              <a:buChar char="•"/>
              <a:defRPr/>
            </a:pPr>
            <a:r>
              <a:rPr lang="en-US" sz="2000" dirty="0">
                <a:solidFill>
                  <a:prstClr val="black"/>
                </a:solidFill>
              </a:rPr>
              <a:t>My initial thoughts were that we have a ways to go in terms of equity. I thought there were some interesting points made in the feedback to the scanning questions. </a:t>
            </a:r>
          </a:p>
        </p:txBody>
      </p:sp>
    </p:spTree>
    <p:extLst>
      <p:ext uri="{BB962C8B-B14F-4D97-AF65-F5344CB8AC3E}">
        <p14:creationId xmlns:p14="http://schemas.microsoft.com/office/powerpoint/2010/main" val="264979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279" y="1437736"/>
            <a:ext cx="11800936" cy="5878532"/>
          </a:xfrm>
          <a:prstGeom prst="rect">
            <a:avLst/>
          </a:prstGeom>
        </p:spPr>
        <p:txBody>
          <a:bodyPr wrap="square">
            <a:spAutoFit/>
          </a:bodyPr>
          <a:lstStyle/>
          <a:p>
            <a:pPr lvl="0" defTabSz="457200">
              <a:defRPr/>
            </a:pPr>
            <a:r>
              <a:rPr lang="en-US" sz="2000" b="1" u="sng" dirty="0" smtClean="0">
                <a:solidFill>
                  <a:prstClr val="black"/>
                </a:solidFill>
              </a:rPr>
              <a:t>CONTINUATION OF NVSS RESPONSES</a:t>
            </a:r>
            <a:r>
              <a:rPr lang="en-US" sz="2000" b="1" u="sng" dirty="0">
                <a:solidFill>
                  <a:prstClr val="black"/>
                </a:solidFill>
              </a:rPr>
              <a:t> TO Q#1 </a:t>
            </a:r>
            <a:r>
              <a:rPr lang="en-US" sz="2000" b="1" u="sng" dirty="0" smtClean="0">
                <a:solidFill>
                  <a:prstClr val="black"/>
                </a:solidFill>
              </a:rPr>
              <a:t>:</a:t>
            </a:r>
          </a:p>
          <a:p>
            <a:pPr marL="285750" lvl="0" indent="-285750" defTabSz="457200">
              <a:buFont typeface="Arial" panose="020B0604020202020204" pitchFamily="34" charset="0"/>
              <a:buChar char="•"/>
              <a:defRPr/>
            </a:pPr>
            <a:r>
              <a:rPr lang="en-US" sz="2000" dirty="0" smtClean="0">
                <a:solidFill>
                  <a:prstClr val="black"/>
                </a:solidFill>
              </a:rPr>
              <a:t>There </a:t>
            </a:r>
            <a:r>
              <a:rPr lang="en-US" sz="2000" dirty="0">
                <a:solidFill>
                  <a:prstClr val="black"/>
                </a:solidFill>
              </a:rPr>
              <a:t>were some interesting and surprising data </a:t>
            </a:r>
          </a:p>
          <a:p>
            <a:pPr lvl="0" defTabSz="457200">
              <a:defRPr/>
            </a:pPr>
            <a:endParaRPr lang="en-US" sz="2000" dirty="0">
              <a:solidFill>
                <a:prstClr val="black"/>
              </a:solidFill>
            </a:endParaRPr>
          </a:p>
          <a:p>
            <a:pPr lvl="0" defTabSz="457200">
              <a:defRPr/>
            </a:pPr>
            <a:r>
              <a:rPr lang="en-US" sz="2000" b="1" dirty="0">
                <a:solidFill>
                  <a:prstClr val="black"/>
                </a:solidFill>
              </a:rPr>
              <a:t>Feedback: </a:t>
            </a:r>
          </a:p>
          <a:p>
            <a:pPr marL="285750" lvl="0" indent="-285750" defTabSz="457200">
              <a:buFont typeface="Arial" panose="020B0604020202020204" pitchFamily="34" charset="0"/>
              <a:buChar char="•"/>
              <a:defRPr/>
            </a:pPr>
            <a:r>
              <a:rPr lang="en-US" sz="2000" dirty="0">
                <a:solidFill>
                  <a:prstClr val="black"/>
                </a:solidFill>
              </a:rPr>
              <a:t>Megan: Interesting sitting at the table, things are different at different tables. People unaware of FPPL. Learning about B&amp;M experience. Big gaps around policy piece, key piece that guides us</a:t>
            </a:r>
          </a:p>
          <a:p>
            <a:pPr marL="285750" lvl="0" indent="-285750" defTabSz="457200">
              <a:buFont typeface="Arial" panose="020B0604020202020204" pitchFamily="34" charset="0"/>
              <a:buChar char="•"/>
              <a:defRPr/>
            </a:pPr>
            <a:r>
              <a:rPr lang="en-US" sz="2000" dirty="0">
                <a:solidFill>
                  <a:prstClr val="black"/>
                </a:solidFill>
              </a:rPr>
              <a:t>Ken: Policy relevant to kids and learning</a:t>
            </a:r>
          </a:p>
          <a:p>
            <a:pPr marL="285750" lvl="0" indent="-285750" defTabSz="457200">
              <a:buFont typeface="Arial" panose="020B0604020202020204" pitchFamily="34" charset="0"/>
              <a:buChar char="•"/>
              <a:defRPr/>
            </a:pPr>
            <a:r>
              <a:rPr lang="en-US" sz="2000" dirty="0">
                <a:solidFill>
                  <a:prstClr val="black"/>
                </a:solidFill>
              </a:rPr>
              <a:t>Megan: Strategic plan, goal around policy, schools mirroring goals- actionable goals and accountability</a:t>
            </a:r>
          </a:p>
          <a:p>
            <a:pPr marL="285750" lvl="0" indent="-285750" defTabSz="457200">
              <a:buFont typeface="Arial" panose="020B0604020202020204" pitchFamily="34" charset="0"/>
              <a:buChar char="•"/>
              <a:defRPr/>
            </a:pPr>
            <a:endParaRPr lang="en-US" sz="2000" dirty="0">
              <a:solidFill>
                <a:prstClr val="black"/>
              </a:solidFill>
            </a:endParaRPr>
          </a:p>
          <a:p>
            <a:pPr lvl="0" defTabSz="457200">
              <a:defRPr/>
            </a:pPr>
            <a:r>
              <a:rPr lang="en-US" sz="2000" b="1" u="sng" dirty="0" smtClean="0">
                <a:solidFill>
                  <a:prstClr val="black"/>
                </a:solidFill>
              </a:rPr>
              <a:t>FSJSS RESPONSES</a:t>
            </a:r>
            <a:r>
              <a:rPr lang="en-US" sz="2000" b="1" u="sng" dirty="0">
                <a:solidFill>
                  <a:prstClr val="black"/>
                </a:solidFill>
              </a:rPr>
              <a:t> TO Q#1 </a:t>
            </a:r>
            <a:r>
              <a:rPr lang="en-US" sz="2000" b="1" u="sng" dirty="0" smtClean="0">
                <a:solidFill>
                  <a:prstClr val="black"/>
                </a:solidFill>
              </a:rPr>
              <a:t>: </a:t>
            </a:r>
            <a:endParaRPr lang="en-US" sz="2000" b="1" u="sng" dirty="0">
              <a:solidFill>
                <a:prstClr val="black"/>
              </a:solidFill>
            </a:endParaRPr>
          </a:p>
          <a:p>
            <a:pPr marL="285750" lvl="0" indent="-285750" defTabSz="457200" fontAlgn="t">
              <a:buFont typeface="Arial" panose="020B0604020202020204" pitchFamily="34" charset="0"/>
              <a:buChar char="•"/>
              <a:defRPr/>
            </a:pPr>
            <a:r>
              <a:rPr lang="en-US" sz="2000" dirty="0">
                <a:solidFill>
                  <a:prstClr val="black"/>
                </a:solidFill>
              </a:rPr>
              <a:t>We have room to grow and improve. </a:t>
            </a:r>
          </a:p>
          <a:p>
            <a:pPr marL="285750" lvl="0" indent="-285750" defTabSz="457200" fontAlgn="t">
              <a:buFont typeface="Arial" panose="020B0604020202020204" pitchFamily="34" charset="0"/>
              <a:buChar char="•"/>
              <a:defRPr/>
            </a:pPr>
            <a:r>
              <a:rPr lang="en-US" sz="2000" dirty="0">
                <a:solidFill>
                  <a:prstClr val="black"/>
                </a:solidFill>
              </a:rPr>
              <a:t>Not a lot of coherence in the data I wonder if the higher rubric scores are related to a positive feel for the work of the schools </a:t>
            </a:r>
          </a:p>
          <a:p>
            <a:pPr marL="285750" lvl="0" indent="-285750" defTabSz="457200">
              <a:buFont typeface="Arial" panose="020B0604020202020204" pitchFamily="34" charset="0"/>
              <a:buChar char="•"/>
              <a:defRPr/>
            </a:pPr>
            <a:r>
              <a:rPr lang="en-US" sz="2000" dirty="0">
                <a:solidFill>
                  <a:prstClr val="black"/>
                </a:solidFill>
              </a:rPr>
              <a:t>We have some good things in place. Communication about what is going on is lacking. Informal practice only in some areas...and policy only in others.</a:t>
            </a:r>
          </a:p>
          <a:p>
            <a:pPr lvl="0" defTabSz="457200">
              <a:defRPr/>
            </a:pPr>
            <a:endParaRPr lang="en-US" b="1" dirty="0">
              <a:solidFill>
                <a:prstClr val="black"/>
              </a:solidFill>
            </a:endParaRPr>
          </a:p>
          <a:p>
            <a:pPr marL="285750" lvl="0" indent="-285750" defTabSz="457200">
              <a:buFont typeface="Arial" panose="020B0604020202020204" pitchFamily="34" charset="0"/>
              <a:buChar char="•"/>
              <a:defRPr/>
            </a:pPr>
            <a:endParaRPr lang="en-US" dirty="0">
              <a:solidFill>
                <a:prstClr val="black"/>
              </a:solidFill>
            </a:endParaRPr>
          </a:p>
        </p:txBody>
      </p:sp>
    </p:spTree>
    <p:extLst>
      <p:ext uri="{BB962C8B-B14F-4D97-AF65-F5344CB8AC3E}">
        <p14:creationId xmlns:p14="http://schemas.microsoft.com/office/powerpoint/2010/main" val="53741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296" y="1454390"/>
            <a:ext cx="11542144" cy="5878532"/>
          </a:xfrm>
          <a:prstGeom prst="rect">
            <a:avLst/>
          </a:prstGeom>
        </p:spPr>
        <p:txBody>
          <a:bodyPr wrap="square">
            <a:spAutoFit/>
          </a:bodyPr>
          <a:lstStyle/>
          <a:p>
            <a:pPr lvl="0" defTabSz="457200">
              <a:defRPr/>
            </a:pPr>
            <a:r>
              <a:rPr lang="en-US" sz="2000" b="1" u="sng" dirty="0" smtClean="0">
                <a:solidFill>
                  <a:prstClr val="black"/>
                </a:solidFill>
              </a:rPr>
              <a:t>CONTINUATION OF FSJSS RESPONSES</a:t>
            </a:r>
            <a:r>
              <a:rPr lang="en-US" sz="2000" b="1" u="sng" dirty="0">
                <a:solidFill>
                  <a:prstClr val="black"/>
                </a:solidFill>
              </a:rPr>
              <a:t> TO Q#1 </a:t>
            </a:r>
            <a:r>
              <a:rPr lang="en-US" sz="2000" b="1" u="sng" dirty="0" smtClean="0">
                <a:solidFill>
                  <a:prstClr val="black"/>
                </a:solidFill>
              </a:rPr>
              <a:t>: </a:t>
            </a:r>
            <a:endParaRPr lang="en-US" sz="2000" b="1" dirty="0" smtClean="0">
              <a:solidFill>
                <a:prstClr val="black"/>
              </a:solidFill>
            </a:endParaRPr>
          </a:p>
          <a:p>
            <a:pPr lvl="0" defTabSz="457200">
              <a:defRPr/>
            </a:pPr>
            <a:r>
              <a:rPr lang="en-US" sz="2000" b="1" dirty="0" smtClean="0">
                <a:solidFill>
                  <a:prstClr val="black"/>
                </a:solidFill>
              </a:rPr>
              <a:t>Silos </a:t>
            </a:r>
            <a:r>
              <a:rPr lang="en-US" sz="2000" b="1" dirty="0">
                <a:solidFill>
                  <a:prstClr val="black"/>
                </a:solidFill>
              </a:rPr>
              <a:t>of knowledge: </a:t>
            </a:r>
          </a:p>
          <a:p>
            <a:pPr marL="342900" lvl="0" indent="-342900" defTabSz="457200">
              <a:buFont typeface="Arial" panose="020B0604020202020204" pitchFamily="34" charset="0"/>
              <a:buChar char="•"/>
              <a:defRPr/>
            </a:pPr>
            <a:r>
              <a:rPr lang="en-US" sz="2000" dirty="0">
                <a:solidFill>
                  <a:prstClr val="black"/>
                </a:solidFill>
              </a:rPr>
              <a:t>Digital (communication officers/FB Portal)</a:t>
            </a:r>
          </a:p>
          <a:p>
            <a:pPr marL="342900" lvl="0" indent="-342900" defTabSz="457200">
              <a:buFont typeface="Arial" panose="020B0604020202020204" pitchFamily="34" charset="0"/>
              <a:buChar char="•"/>
              <a:defRPr/>
            </a:pPr>
            <a:r>
              <a:rPr lang="en-US" sz="2000" dirty="0">
                <a:solidFill>
                  <a:prstClr val="black"/>
                </a:solidFill>
              </a:rPr>
              <a:t>Community meetings</a:t>
            </a:r>
          </a:p>
          <a:p>
            <a:pPr marL="342900" lvl="0" indent="-342900" defTabSz="457200">
              <a:buFont typeface="Arial" panose="020B0604020202020204" pitchFamily="34" charset="0"/>
              <a:buChar char="•"/>
              <a:defRPr/>
            </a:pPr>
            <a:r>
              <a:rPr lang="en-US" sz="2000" dirty="0">
                <a:solidFill>
                  <a:prstClr val="black"/>
                </a:solidFill>
              </a:rPr>
              <a:t>Newsletters</a:t>
            </a:r>
          </a:p>
          <a:p>
            <a:pPr lvl="0" defTabSz="457200">
              <a:defRPr/>
            </a:pPr>
            <a:endParaRPr lang="en-US" sz="2000" b="1" dirty="0" smtClean="0">
              <a:solidFill>
                <a:prstClr val="black"/>
              </a:solidFill>
            </a:endParaRPr>
          </a:p>
          <a:p>
            <a:pPr lvl="0" defTabSz="457200">
              <a:defRPr/>
            </a:pPr>
            <a:r>
              <a:rPr lang="en-US" sz="2000" b="1" dirty="0" smtClean="0">
                <a:solidFill>
                  <a:prstClr val="black"/>
                </a:solidFill>
              </a:rPr>
              <a:t>Theory </a:t>
            </a:r>
            <a:r>
              <a:rPr lang="en-US" sz="2000" b="1" dirty="0">
                <a:solidFill>
                  <a:prstClr val="black"/>
                </a:solidFill>
              </a:rPr>
              <a:t>of change: implications</a:t>
            </a:r>
          </a:p>
          <a:p>
            <a:pPr marL="285750" lvl="0" indent="-285750" defTabSz="457200">
              <a:buFont typeface="Arial" panose="020B0604020202020204" pitchFamily="34" charset="0"/>
              <a:buChar char="•"/>
              <a:defRPr/>
            </a:pPr>
            <a:r>
              <a:rPr lang="en-US" sz="2000" dirty="0">
                <a:solidFill>
                  <a:prstClr val="black"/>
                </a:solidFill>
              </a:rPr>
              <a:t>Admin</a:t>
            </a:r>
          </a:p>
          <a:p>
            <a:pPr marL="285750" lvl="0" indent="-285750" defTabSz="457200">
              <a:buFont typeface="Arial" panose="020B0604020202020204" pitchFamily="34" charset="0"/>
              <a:buChar char="•"/>
              <a:defRPr/>
            </a:pPr>
            <a:r>
              <a:rPr lang="en-US" sz="2000" dirty="0">
                <a:solidFill>
                  <a:prstClr val="black"/>
                </a:solidFill>
              </a:rPr>
              <a:t>Teachers</a:t>
            </a:r>
          </a:p>
          <a:p>
            <a:pPr marL="285750" lvl="0" indent="-285750" defTabSz="457200">
              <a:buFont typeface="Arial" panose="020B0604020202020204" pitchFamily="34" charset="0"/>
              <a:buChar char="•"/>
              <a:defRPr/>
            </a:pPr>
            <a:r>
              <a:rPr lang="en-US" sz="2000" dirty="0">
                <a:solidFill>
                  <a:prstClr val="black"/>
                </a:solidFill>
              </a:rPr>
              <a:t>Students</a:t>
            </a:r>
          </a:p>
          <a:p>
            <a:pPr marL="285750" lvl="0" indent="-285750" defTabSz="457200">
              <a:buFont typeface="Arial" panose="020B0604020202020204" pitchFamily="34" charset="0"/>
              <a:buChar char="•"/>
              <a:defRPr/>
            </a:pPr>
            <a:r>
              <a:rPr lang="en-US" sz="2000" dirty="0">
                <a:solidFill>
                  <a:prstClr val="black"/>
                </a:solidFill>
              </a:rPr>
              <a:t>Community Members</a:t>
            </a:r>
          </a:p>
          <a:p>
            <a:pPr marL="285750" lvl="0" indent="-285750" defTabSz="457200">
              <a:buFont typeface="Arial" panose="020B0604020202020204" pitchFamily="34" charset="0"/>
              <a:buChar char="•"/>
              <a:defRPr/>
            </a:pPr>
            <a:r>
              <a:rPr lang="en-US" sz="2000" dirty="0">
                <a:solidFill>
                  <a:prstClr val="black"/>
                </a:solidFill>
              </a:rPr>
              <a:t>Roles and Responsibilities: HSC &amp; Teachers work together to better reach solutions through co-collaboration </a:t>
            </a:r>
          </a:p>
          <a:p>
            <a:pPr lvl="0" defTabSz="457200">
              <a:defRPr/>
            </a:pPr>
            <a:endParaRPr lang="en-US" sz="2000" dirty="0">
              <a:solidFill>
                <a:prstClr val="black"/>
              </a:solidFill>
            </a:endParaRPr>
          </a:p>
          <a:p>
            <a:pPr lvl="0" defTabSz="457200">
              <a:defRPr/>
            </a:pPr>
            <a:r>
              <a:rPr lang="en-US" sz="2000" b="1" dirty="0">
                <a:solidFill>
                  <a:prstClr val="black"/>
                </a:solidFill>
              </a:rPr>
              <a:t>Polyphonic:</a:t>
            </a:r>
          </a:p>
          <a:p>
            <a:pPr defTabSz="457200">
              <a:defRPr/>
            </a:pPr>
            <a:r>
              <a:rPr lang="en-US" sz="2000" dirty="0">
                <a:solidFill>
                  <a:prstClr val="black"/>
                </a:solidFill>
              </a:rPr>
              <a:t>-</a:t>
            </a:r>
            <a:r>
              <a:rPr lang="en-US" sz="2000" dirty="0" smtClean="0">
                <a:solidFill>
                  <a:prstClr val="black"/>
                </a:solidFill>
              </a:rPr>
              <a:t>Self-governance		-Transparency		-Spokesperson				</a:t>
            </a:r>
            <a:endParaRPr lang="en-US" sz="2000" dirty="0">
              <a:solidFill>
                <a:prstClr val="black"/>
              </a:solidFill>
            </a:endParaRPr>
          </a:p>
          <a:p>
            <a:pPr defTabSz="457200">
              <a:defRPr/>
            </a:pPr>
            <a:r>
              <a:rPr lang="en-US" sz="2000" dirty="0">
                <a:solidFill>
                  <a:prstClr val="black"/>
                </a:solidFill>
              </a:rPr>
              <a:t>-Potlatch </a:t>
            </a:r>
            <a:r>
              <a:rPr lang="en-US" sz="2000" dirty="0" smtClean="0">
                <a:solidFill>
                  <a:prstClr val="black"/>
                </a:solidFill>
              </a:rPr>
              <a:t>				-Witnessing			-</a:t>
            </a:r>
            <a:r>
              <a:rPr lang="en-US" sz="2000" dirty="0">
                <a:solidFill>
                  <a:prstClr val="black"/>
                </a:solidFill>
              </a:rPr>
              <a:t>good way</a:t>
            </a:r>
          </a:p>
          <a:p>
            <a:pPr defTabSz="457200">
              <a:defRPr/>
            </a:pPr>
            <a:endParaRPr lang="en-US" dirty="0">
              <a:solidFill>
                <a:prstClr val="black"/>
              </a:solidFill>
            </a:endParaRPr>
          </a:p>
          <a:p>
            <a:pPr lvl="0" defTabSz="457200">
              <a:defRPr/>
            </a:pPr>
            <a:endParaRPr lang="en-US" dirty="0">
              <a:solidFill>
                <a:prstClr val="black"/>
              </a:solidFill>
            </a:endParaRPr>
          </a:p>
        </p:txBody>
      </p:sp>
    </p:spTree>
    <p:extLst>
      <p:ext uri="{BB962C8B-B14F-4D97-AF65-F5344CB8AC3E}">
        <p14:creationId xmlns:p14="http://schemas.microsoft.com/office/powerpoint/2010/main" val="213004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91206"/>
            <a:ext cx="12192000" cy="2257604"/>
          </a:xfrm>
          <a:prstGeom prst="rect">
            <a:avLst/>
          </a:prstGeom>
        </p:spPr>
      </p:pic>
      <p:pic>
        <p:nvPicPr>
          <p:cNvPr id="4" name="Picture 3"/>
          <p:cNvPicPr>
            <a:picLocks noChangeAspect="1"/>
          </p:cNvPicPr>
          <p:nvPr/>
        </p:nvPicPr>
        <p:blipFill>
          <a:blip r:embed="rId4"/>
          <a:stretch>
            <a:fillRect/>
          </a:stretch>
        </p:blipFill>
        <p:spPr>
          <a:xfrm>
            <a:off x="3521668" y="2674332"/>
            <a:ext cx="8670332" cy="3933979"/>
          </a:xfrm>
          <a:prstGeom prst="rect">
            <a:avLst/>
          </a:prstGeom>
        </p:spPr>
      </p:pic>
      <p:sp>
        <p:nvSpPr>
          <p:cNvPr id="3" name="TextBox 2"/>
          <p:cNvSpPr txBox="1"/>
          <p:nvPr/>
        </p:nvSpPr>
        <p:spPr>
          <a:xfrm>
            <a:off x="235790" y="2837346"/>
            <a:ext cx="3686356" cy="400110"/>
          </a:xfrm>
          <a:prstGeom prst="rect">
            <a:avLst/>
          </a:prstGeom>
          <a:noFill/>
        </p:spPr>
        <p:txBody>
          <a:bodyPr wrap="square" rtlCol="0">
            <a:spAutoFit/>
          </a:bodyPr>
          <a:lstStyle/>
          <a:p>
            <a:r>
              <a:rPr lang="en-US" sz="2000" b="1" dirty="0" smtClean="0"/>
              <a:t>LDSS RESPONSE TO Q#2:</a:t>
            </a:r>
            <a:endParaRPr lang="en-US" sz="2000" b="1" dirty="0"/>
          </a:p>
        </p:txBody>
      </p:sp>
    </p:spTree>
    <p:extLst>
      <p:ext uri="{BB962C8B-B14F-4D97-AF65-F5344CB8AC3E}">
        <p14:creationId xmlns:p14="http://schemas.microsoft.com/office/powerpoint/2010/main" val="146166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8644" y="2072762"/>
            <a:ext cx="7918480" cy="3269034"/>
          </a:xfrm>
          <a:prstGeom prst="rect">
            <a:avLst/>
          </a:prstGeom>
        </p:spPr>
      </p:pic>
      <p:sp>
        <p:nvSpPr>
          <p:cNvPr id="3" name="Rectangle 2"/>
          <p:cNvSpPr/>
          <p:nvPr/>
        </p:nvSpPr>
        <p:spPr>
          <a:xfrm>
            <a:off x="290139" y="2011925"/>
            <a:ext cx="4069076" cy="400110"/>
          </a:xfrm>
          <a:prstGeom prst="rect">
            <a:avLst/>
          </a:prstGeom>
        </p:spPr>
        <p:txBody>
          <a:bodyPr wrap="square">
            <a:spAutoFit/>
          </a:bodyPr>
          <a:lstStyle/>
          <a:p>
            <a:r>
              <a:rPr lang="en-US" sz="2000" b="1" dirty="0" smtClean="0"/>
              <a:t>FLESS RESPONSE </a:t>
            </a:r>
            <a:r>
              <a:rPr lang="en-US" sz="2000" b="1" dirty="0" smtClean="0"/>
              <a:t>TO Q#2:</a:t>
            </a:r>
          </a:p>
        </p:txBody>
      </p:sp>
    </p:spTree>
    <p:extLst>
      <p:ext uri="{BB962C8B-B14F-4D97-AF65-F5344CB8AC3E}">
        <p14:creationId xmlns:p14="http://schemas.microsoft.com/office/powerpoint/2010/main" val="131031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4051" y="659738"/>
            <a:ext cx="7090913" cy="2927385"/>
          </a:xfrm>
          <a:prstGeom prst="rect">
            <a:avLst/>
          </a:prstGeom>
        </p:spPr>
      </p:pic>
      <p:sp>
        <p:nvSpPr>
          <p:cNvPr id="3" name="Rectangle 2"/>
          <p:cNvSpPr/>
          <p:nvPr/>
        </p:nvSpPr>
        <p:spPr>
          <a:xfrm>
            <a:off x="200215" y="1428725"/>
            <a:ext cx="3335546" cy="892552"/>
          </a:xfrm>
          <a:prstGeom prst="rect">
            <a:avLst/>
          </a:prstGeom>
        </p:spPr>
        <p:txBody>
          <a:bodyPr wrap="square">
            <a:spAutoFit/>
          </a:bodyPr>
          <a:lstStyle/>
          <a:p>
            <a:r>
              <a:rPr lang="en-US" sz="2000" b="1" dirty="0" smtClean="0"/>
              <a:t>NVSS RESPONSE </a:t>
            </a:r>
            <a:r>
              <a:rPr lang="en-US" sz="2000" b="1" dirty="0" smtClean="0"/>
              <a:t>TO Q#2:</a:t>
            </a:r>
          </a:p>
          <a:p>
            <a:endParaRPr lang="en-US" sz="3200" b="1" dirty="0"/>
          </a:p>
        </p:txBody>
      </p:sp>
      <p:pic>
        <p:nvPicPr>
          <p:cNvPr id="4" name="Picture 3"/>
          <p:cNvPicPr>
            <a:picLocks noChangeAspect="1"/>
          </p:cNvPicPr>
          <p:nvPr/>
        </p:nvPicPr>
        <p:blipFill>
          <a:blip r:embed="rId3"/>
          <a:stretch>
            <a:fillRect/>
          </a:stretch>
        </p:blipFill>
        <p:spPr>
          <a:xfrm>
            <a:off x="4963064" y="3676580"/>
            <a:ext cx="6722853" cy="2550568"/>
          </a:xfrm>
          <a:prstGeom prst="rect">
            <a:avLst/>
          </a:prstGeom>
        </p:spPr>
      </p:pic>
      <p:sp>
        <p:nvSpPr>
          <p:cNvPr id="5" name="Rectangle 4"/>
          <p:cNvSpPr/>
          <p:nvPr/>
        </p:nvSpPr>
        <p:spPr>
          <a:xfrm>
            <a:off x="276046" y="4062160"/>
            <a:ext cx="3183885" cy="400110"/>
          </a:xfrm>
          <a:prstGeom prst="rect">
            <a:avLst/>
          </a:prstGeom>
        </p:spPr>
        <p:txBody>
          <a:bodyPr wrap="none">
            <a:spAutoFit/>
          </a:bodyPr>
          <a:lstStyle/>
          <a:p>
            <a:r>
              <a:rPr lang="en-US" sz="2000" b="1" dirty="0" smtClean="0"/>
              <a:t>FSJSS RESPONSE </a:t>
            </a:r>
            <a:r>
              <a:rPr lang="en-US" sz="2000" b="1" dirty="0" smtClean="0"/>
              <a:t>TO Q#2:</a:t>
            </a:r>
          </a:p>
        </p:txBody>
      </p:sp>
      <p:sp>
        <p:nvSpPr>
          <p:cNvPr id="6" name="Rectangle 5"/>
          <p:cNvSpPr/>
          <p:nvPr/>
        </p:nvSpPr>
        <p:spPr>
          <a:xfrm>
            <a:off x="86265" y="4641184"/>
            <a:ext cx="5141343" cy="1754326"/>
          </a:xfrm>
          <a:prstGeom prst="rect">
            <a:avLst/>
          </a:prstGeom>
        </p:spPr>
        <p:txBody>
          <a:bodyPr wrap="square">
            <a:spAutoFit/>
          </a:bodyPr>
          <a:lstStyle/>
          <a:p>
            <a:pPr marL="285750" lvl="0" indent="-285750" defTabSz="457200">
              <a:buFont typeface="Arial" panose="020B0604020202020204" pitchFamily="34" charset="0"/>
              <a:buChar char="•"/>
              <a:defRPr/>
            </a:pPr>
            <a:r>
              <a:rPr lang="en-US" dirty="0">
                <a:solidFill>
                  <a:prstClr val="black"/>
                </a:solidFill>
              </a:rPr>
              <a:t>Debate in group on how rubric should be scored?</a:t>
            </a:r>
          </a:p>
          <a:p>
            <a:pPr marL="285750" lvl="0" indent="-285750" defTabSz="457200">
              <a:buFont typeface="Arial" panose="020B0604020202020204" pitchFamily="34" charset="0"/>
              <a:buChar char="•"/>
              <a:defRPr/>
            </a:pPr>
            <a:r>
              <a:rPr lang="en-US" dirty="0">
                <a:solidFill>
                  <a:prstClr val="black"/>
                </a:solidFill>
              </a:rPr>
              <a:t>Indicative pocket of knowledge:  In your own role, through your own lens how do you score? Beginning and end, have you seen change?</a:t>
            </a:r>
            <a:endParaRPr lang="en-US" dirty="0">
              <a:solidFill>
                <a:prstClr val="black"/>
              </a:solidFill>
            </a:endParaRPr>
          </a:p>
        </p:txBody>
      </p:sp>
    </p:spTree>
    <p:extLst>
      <p:ext uri="{BB962C8B-B14F-4D97-AF65-F5344CB8AC3E}">
        <p14:creationId xmlns:p14="http://schemas.microsoft.com/office/powerpoint/2010/main" val="279783697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2100</Words>
  <Application>Microsoft Office PowerPoint</Application>
  <PresentationFormat>Widescreen</PresentationFormat>
  <Paragraphs>236</Paragraphs>
  <Slides>31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Century Gothic</vt:lpstr>
      <vt:lpstr>Vapor Trail</vt:lpstr>
      <vt:lpstr>Equity Scan: Theory of Change &amp; Action Planning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SD91  Nechako - Lakes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Scan: Theory of Change and Action Planning Session</dc:title>
  <dc:creator>Cheryl Larocque</dc:creator>
  <cp:lastModifiedBy>Cheryl Larocque</cp:lastModifiedBy>
  <cp:revision>12</cp:revision>
  <dcterms:created xsi:type="dcterms:W3CDTF">2019-04-15T22:08:24Z</dcterms:created>
  <dcterms:modified xsi:type="dcterms:W3CDTF">2019-04-16T17:08:37Z</dcterms:modified>
</cp:coreProperties>
</file>